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5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599" r:id="rId2"/>
    <p:sldId id="1600" r:id="rId3"/>
    <p:sldId id="1575" r:id="rId4"/>
    <p:sldId id="1577" r:id="rId5"/>
    <p:sldId id="1585" r:id="rId6"/>
    <p:sldId id="1593" r:id="rId7"/>
    <p:sldId id="1579" r:id="rId8"/>
    <p:sldId id="1594" r:id="rId9"/>
    <p:sldId id="1595" r:id="rId10"/>
    <p:sldId id="1596" r:id="rId11"/>
    <p:sldId id="1597" r:id="rId12"/>
    <p:sldId id="1598" r:id="rId13"/>
    <p:sldId id="1586" r:id="rId14"/>
    <p:sldId id="1584" r:id="rId15"/>
    <p:sldId id="1587" r:id="rId16"/>
    <p:sldId id="1588" r:id="rId17"/>
    <p:sldId id="1589" r:id="rId18"/>
    <p:sldId id="1590" r:id="rId19"/>
    <p:sldId id="1602" r:id="rId20"/>
    <p:sldId id="1603" r:id="rId21"/>
    <p:sldId id="1592" r:id="rId22"/>
    <p:sldId id="1604" r:id="rId23"/>
  </p:sldIdLst>
  <p:sldSz cx="9144000" cy="6858000" type="screen4x3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020">
          <p15:clr>
            <a:srgbClr val="A4A3A4"/>
          </p15:clr>
        </p15:guide>
        <p15:guide id="3" orient="horz" pos="527" userDrawn="1">
          <p15:clr>
            <a:srgbClr val="A4A3A4"/>
          </p15:clr>
        </p15:guide>
        <p15:guide id="11" pos="249" userDrawn="1">
          <p15:clr>
            <a:srgbClr val="A4A3A4"/>
          </p15:clr>
        </p15:guide>
        <p15:guide id="13" pos="2880" userDrawn="1">
          <p15:clr>
            <a:srgbClr val="A4A3A4"/>
          </p15:clr>
        </p15:guide>
        <p15:guide id="14" pos="2835" userDrawn="1">
          <p15:clr>
            <a:srgbClr val="A4A3A4"/>
          </p15:clr>
        </p15:guide>
        <p15:guide id="15" pos="2925" userDrawn="1">
          <p15:clr>
            <a:srgbClr val="A4A3A4"/>
          </p15:clr>
        </p15:guide>
        <p15:guide id="18" pos="295" userDrawn="1">
          <p15:clr>
            <a:srgbClr val="A4A3A4"/>
          </p15:clr>
        </p15:guide>
        <p15:guide id="19" pos="5511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  <p15:guide id="22" pos="5465" userDrawn="1">
          <p15:clr>
            <a:srgbClr val="A4A3A4"/>
          </p15:clr>
        </p15:guide>
        <p15:guide id="24" orient="horz" pos="2296" userDrawn="1">
          <p15:clr>
            <a:srgbClr val="A4A3A4"/>
          </p15:clr>
        </p15:guide>
        <p15:guide id="25" orient="horz" pos="1112" userDrawn="1">
          <p15:clr>
            <a:srgbClr val="A4A3A4"/>
          </p15:clr>
        </p15:guide>
        <p15:guide id="27" orient="horz" pos="1329" userDrawn="1">
          <p15:clr>
            <a:srgbClr val="A4A3A4"/>
          </p15:clr>
        </p15:guide>
        <p15:guide id="28" orient="horz" pos="1752" userDrawn="1">
          <p15:clr>
            <a:srgbClr val="A4A3A4"/>
          </p15:clr>
        </p15:guide>
        <p15:guide id="29" orient="horz" pos="1434" userDrawn="1">
          <p15:clr>
            <a:srgbClr val="A4A3A4"/>
          </p15:clr>
        </p15:guide>
        <p15:guide id="30" orient="horz" pos="1661" userDrawn="1">
          <p15:clr>
            <a:srgbClr val="A4A3A4"/>
          </p15:clr>
        </p15:guide>
        <p15:guide id="31" orient="horz" pos="3158" userDrawn="1">
          <p15:clr>
            <a:srgbClr val="A4A3A4"/>
          </p15:clr>
        </p15:guide>
        <p15:guide id="32" orient="horz" pos="3113" userDrawn="1">
          <p15:clr>
            <a:srgbClr val="A4A3A4"/>
          </p15:clr>
        </p15:guide>
        <p15:guide id="33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201102008" initials="P" lastIdx="2" clrIdx="0">
    <p:extLst>
      <p:ext uri="{19B8F6BF-5375-455C-9EA6-DF929625EA0E}">
        <p15:presenceInfo xmlns:p15="http://schemas.microsoft.com/office/powerpoint/2012/main" userId="P201102008" providerId="None"/>
      </p:ext>
    </p:extLst>
  </p:cmAuthor>
  <p:cmAuthor id="2" name="Lee Jeong Rim" initials="P" lastIdx="1" clrIdx="1">
    <p:extLst>
      <p:ext uri="{19B8F6BF-5375-455C-9EA6-DF929625EA0E}">
        <p15:presenceInfo xmlns:p15="http://schemas.microsoft.com/office/powerpoint/2012/main" userId="Lee Jeong R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46C0A"/>
    <a:srgbClr val="2E6CA4"/>
    <a:srgbClr val="0066FF"/>
    <a:srgbClr val="FF3300"/>
    <a:srgbClr val="FFFFFF"/>
    <a:srgbClr val="DBEEF4"/>
    <a:srgbClr val="DCE6F2"/>
    <a:srgbClr val="F2F2F2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3" autoAdjust="0"/>
    <p:restoredTop sz="92396" autoAdjust="0"/>
  </p:normalViewPr>
  <p:slideViewPr>
    <p:cSldViewPr>
      <p:cViewPr varScale="1">
        <p:scale>
          <a:sx n="106" d="100"/>
          <a:sy n="106" d="100"/>
        </p:scale>
        <p:origin x="2436" y="90"/>
      </p:cViewPr>
      <p:guideLst>
        <p:guide orient="horz" pos="4020"/>
        <p:guide orient="horz" pos="527"/>
        <p:guide pos="249"/>
        <p:guide pos="2880"/>
        <p:guide pos="2835"/>
        <p:guide pos="2925"/>
        <p:guide pos="295"/>
        <p:guide pos="5511"/>
        <p:guide orient="horz" pos="3929"/>
        <p:guide pos="5465"/>
        <p:guide orient="horz" pos="2296"/>
        <p:guide orient="horz" pos="1112"/>
        <p:guide orient="horz" pos="1329"/>
        <p:guide orient="horz" pos="1752"/>
        <p:guide orient="horz" pos="1434"/>
        <p:guide orient="horz" pos="1661"/>
        <p:guide orient="horz" pos="3158"/>
        <p:guide orient="horz" pos="3113"/>
        <p:guide orient="horz" pos="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8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%20Nam%20Su\Desktop\KNS-&#48288;&#53944;&#45224;\&#51204;&#47029;&#44284;&#51228;-&#44221;&#50689;&#51088;&#47308;\&#51204;&#47029;&#51088;&#47308;-&#45380;&#46020;&#48324;\2021&#45380;%20&#51204;&#47029;\2021&#54616;&#48152;&#44592;\&#51088;&#47308;&#51221;&#47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____8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_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_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%20Nam%20Su\Desktop\KNS-&#48288;&#53944;&#45224;\&#55137;&#51109;&#52265;\&#54616;&#45432;&#51060;%20&#48277;&#51064;%20&#55137;&#52265;&#50984;%20&#47784;&#45768;&#53552;&#47553;_R1.xlsb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%20Nam%20Su\Desktop\KNS-&#48288;&#53944;&#45224;\&#51204;&#47029;&#44284;&#51228;-&#44221;&#50689;&#51088;&#47308;\&#51204;&#47029;&#51088;&#47308;-&#45380;&#46020;&#48324;\2021&#45380;%20&#51204;&#47029;\2021&#54616;&#48152;&#44592;\&#51088;&#47308;&#51221;&#4753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____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____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Kim%20Nam%20Su\Documents\&#52852;&#52852;&#50724;&#53665;%20&#48155;&#51008;%20&#54028;&#51068;\1%20team%20lis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____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explosion val="16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layout>
                <c:manualLayout>
                  <c:x val="-0.23333333333333345"/>
                  <c:y val="-0.1712962962962963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8055555555555555"/>
                  <c:y val="-9.722222222222222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3796570338827957"/>
                  <c:y val="0.125308877527792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1.9444444444444393E-2"/>
                  <c:y val="0.120370370370370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물량분석!$L$2:$O$2</c:f>
              <c:strCache>
                <c:ptCount val="4"/>
                <c:pt idx="0">
                  <c:v>충전기</c:v>
                </c:pt>
                <c:pt idx="1">
                  <c:v>Adaptor</c:v>
                </c:pt>
                <c:pt idx="2">
                  <c:v>SMPS</c:v>
                </c:pt>
                <c:pt idx="3">
                  <c:v>현대캐피코</c:v>
                </c:pt>
              </c:strCache>
            </c:strRef>
          </c:cat>
          <c:val>
            <c:numRef>
              <c:f>물량분석!$L$4:$O$4</c:f>
              <c:numCache>
                <c:formatCode>0%</c:formatCode>
                <c:ptCount val="4"/>
                <c:pt idx="0">
                  <c:v>0.68070591351838883</c:v>
                </c:pt>
                <c:pt idx="1">
                  <c:v>7.4640896027779666E-2</c:v>
                </c:pt>
                <c:pt idx="2">
                  <c:v>0.2441558696162611</c:v>
                </c:pt>
                <c:pt idx="3">
                  <c:v>4.9732083757036125E-4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>
        <c:manualLayout>
          <c:xMode val="edge"/>
          <c:yMode val="edge"/>
          <c:x val="2.6596675415573165E-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21895836530443985"/>
          <c:w val="1"/>
          <c:h val="0.61228087271055276"/>
        </c:manualLayout>
      </c:layout>
      <c:bar3DChart>
        <c:barDir val="col"/>
        <c:grouping val="clustered"/>
        <c:varyColors val="0"/>
        <c:ser>
          <c:idx val="0"/>
          <c:order val="0"/>
          <c:tx>
            <c:v>인건비(VND)</c:v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3.6764720072842393E-2"/>
                  <c:y val="-2.6024840060783289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1,141,534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416676477025041"/>
                      <c:h val="0.25309263704971202"/>
                    </c:manualLayout>
                  </c15:layout>
                </c:ext>
              </c:extLst>
            </c:dLbl>
            <c:dLbl>
              <c:idx val="1"/>
              <c:layout>
                <c:manualLayout>
                  <c:x val="3.888888888888889E-2"/>
                  <c:y val="-4.6296296296296384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95,128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2"/>
              <c:pt idx="0">
                <c:v>기계식 릴 카운터</c:v>
              </c:pt>
              <c:pt idx="1">
                <c:v>X-RAY 릴 카운터</c:v>
              </c:pt>
            </c:strLit>
          </c:cat>
          <c:val>
            <c:numRef>
              <c:f>(Sheet1!$H$4,Sheet1!$H$6)</c:f>
              <c:numCache>
                <c:formatCode>#,##0</c:formatCode>
                <c:ptCount val="2"/>
                <c:pt idx="0">
                  <c:v>5707670</c:v>
                </c:pt>
                <c:pt idx="1">
                  <c:v>475639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23807760"/>
        <c:axId val="423797968"/>
        <c:axId val="0"/>
      </c:bar3DChart>
      <c:valAx>
        <c:axId val="423797968"/>
        <c:scaling>
          <c:orientation val="minMax"/>
        </c:scaling>
        <c:delete val="1"/>
        <c:axPos val="r"/>
        <c:numFmt formatCode="#,##0" sourceLinked="1"/>
        <c:majorTickMark val="none"/>
        <c:minorTickMark val="none"/>
        <c:tickLblPos val="nextTo"/>
        <c:crossAx val="423807760"/>
        <c:crosses val="max"/>
        <c:crossBetween val="between"/>
      </c:valAx>
      <c:catAx>
        <c:axId val="423807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7979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/>
      </a:pPr>
      <a:endParaRPr lang="ko-K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3345166229221351"/>
          <c:y val="0.20467592592592593"/>
          <c:w val="0.38309689413823272"/>
          <c:h val="0.63849482356372123"/>
        </c:manualLayout>
      </c:layout>
      <c:pieChart>
        <c:varyColors val="1"/>
        <c:ser>
          <c:idx val="0"/>
          <c:order val="0"/>
          <c:explosion val="1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17269965415396901"/>
                  <c:y val="6.10640857392825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7354236760673367"/>
                  <c:y val="-7.192330125400991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물량분석!$L$6:$M$6</c:f>
              <c:strCache>
                <c:ptCount val="2"/>
                <c:pt idx="0">
                  <c:v>양면점유율</c:v>
                </c:pt>
                <c:pt idx="1">
                  <c:v>단면 점유율</c:v>
                </c:pt>
              </c:strCache>
            </c:strRef>
          </c:cat>
          <c:val>
            <c:numRef>
              <c:f>물량분석!$L$8:$M$8</c:f>
              <c:numCache>
                <c:formatCode>0%</c:formatCode>
                <c:ptCount val="2"/>
                <c:pt idx="0">
                  <c:v>0.40556174165637859</c:v>
                </c:pt>
                <c:pt idx="1">
                  <c:v>0.59443825834362141</c:v>
                </c:pt>
              </c:numCache>
            </c:numRef>
          </c:val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dPt>
            <c:idx val="0"/>
            <c:bubble3D val="0"/>
            <c:explosion val="4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1"/>
            <c:bubble3D val="0"/>
            <c:explosion val="6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3"/>
            <c:bubble3D val="0"/>
            <c:explosion val="5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Pt>
            <c:idx val="4"/>
            <c:bubble3D val="0"/>
            <c:explosion val="1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inEnd"/>
              <c:showLegendKey val="0"/>
              <c:showVal val="1"/>
              <c:showCatName val="1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물량분석!$S$2:$W$2</c:f>
              <c:strCache>
                <c:ptCount val="5"/>
                <c:pt idx="0">
                  <c:v>TA800</c:v>
                </c:pt>
                <c:pt idx="1">
                  <c:v>TA845</c:v>
                </c:pt>
                <c:pt idx="2">
                  <c:v>TA865</c:v>
                </c:pt>
                <c:pt idx="3">
                  <c:v>TA220</c:v>
                </c:pt>
                <c:pt idx="4">
                  <c:v>P4300</c:v>
                </c:pt>
              </c:strCache>
            </c:strRef>
          </c:cat>
          <c:val>
            <c:numRef>
              <c:f>물량분석!$S$4:$W$4</c:f>
              <c:numCache>
                <c:formatCode>0%</c:formatCode>
                <c:ptCount val="5"/>
                <c:pt idx="0">
                  <c:v>0.1297951699273793</c:v>
                </c:pt>
                <c:pt idx="1">
                  <c:v>0.10126370905171782</c:v>
                </c:pt>
                <c:pt idx="2">
                  <c:v>1.2997725424767397E-2</c:v>
                </c:pt>
                <c:pt idx="3">
                  <c:v>6.6791379537427836E-2</c:v>
                </c:pt>
                <c:pt idx="4">
                  <c:v>9.471375771508625E-2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1.1726517791833398E-2"/>
          <c:y val="5.1400554097404488E-2"/>
          <c:w val="0.97620549890280106"/>
          <c:h val="0.82001968503937006"/>
        </c:manualLayout>
      </c:layout>
      <c:lineChart>
        <c:grouping val="standard"/>
        <c:varyColors val="0"/>
        <c:ser>
          <c:idx val="0"/>
          <c:order val="0"/>
          <c:tx>
            <c:strRef>
              <c:f>흡착율!$J$4</c:f>
              <c:strCache>
                <c:ptCount val="1"/>
                <c:pt idx="0">
                  <c:v>목표</c:v>
                </c:pt>
              </c:strCache>
            </c:strRef>
          </c:tx>
          <c:spPr>
            <a:ln w="28575" cap="rnd">
              <a:solidFill>
                <a:srgbClr val="0033CC"/>
              </a:solidFill>
              <a:rou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흡착율!$K$3:$U$3</c:f>
              <c:strCache>
                <c:ptCount val="11"/>
                <c:pt idx="0">
                  <c:v>20년</c:v>
                </c:pt>
                <c:pt idx="1">
                  <c:v>1월</c:v>
                </c:pt>
                <c:pt idx="2">
                  <c:v>2월</c:v>
                </c:pt>
                <c:pt idx="3">
                  <c:v>3월</c:v>
                </c:pt>
                <c:pt idx="4">
                  <c:v>4월</c:v>
                </c:pt>
                <c:pt idx="5">
                  <c:v>5월</c:v>
                </c:pt>
                <c:pt idx="6">
                  <c:v>6월</c:v>
                </c:pt>
                <c:pt idx="7">
                  <c:v>7월</c:v>
                </c:pt>
                <c:pt idx="8">
                  <c:v>8월</c:v>
                </c:pt>
                <c:pt idx="9">
                  <c:v>9월</c:v>
                </c:pt>
                <c:pt idx="10">
                  <c:v>10월</c:v>
                </c:pt>
              </c:strCache>
            </c:strRef>
          </c:cat>
          <c:val>
            <c:numRef>
              <c:f>흡착율!$K$4:$U$4</c:f>
              <c:numCache>
                <c:formatCode>0.00%</c:formatCode>
                <c:ptCount val="11"/>
                <c:pt idx="0">
                  <c:v>0.999</c:v>
                </c:pt>
                <c:pt idx="1">
                  <c:v>0.99870000000000003</c:v>
                </c:pt>
                <c:pt idx="2">
                  <c:v>0.99870000000000003</c:v>
                </c:pt>
                <c:pt idx="3">
                  <c:v>0.99890000000000001</c:v>
                </c:pt>
                <c:pt idx="4">
                  <c:v>0.99890000000000001</c:v>
                </c:pt>
                <c:pt idx="5">
                  <c:v>0.999</c:v>
                </c:pt>
                <c:pt idx="6">
                  <c:v>0.99909999999999999</c:v>
                </c:pt>
                <c:pt idx="7">
                  <c:v>0.99919999999999998</c:v>
                </c:pt>
                <c:pt idx="8">
                  <c:v>0.99919999999999998</c:v>
                </c:pt>
                <c:pt idx="9">
                  <c:v>0.99919999999999998</c:v>
                </c:pt>
                <c:pt idx="10">
                  <c:v>0.99919999999999998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932-4709-B523-FA87CA4DA6CA}"/>
            </c:ext>
          </c:extLst>
        </c:ser>
        <c:ser>
          <c:idx val="1"/>
          <c:order val="1"/>
          <c:tx>
            <c:strRef>
              <c:f>흡착율!$J$5</c:f>
              <c:strCache>
                <c:ptCount val="1"/>
                <c:pt idx="0">
                  <c:v>실적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strRef>
              <c:f>흡착율!$K$3:$U$3</c:f>
              <c:strCache>
                <c:ptCount val="11"/>
                <c:pt idx="0">
                  <c:v>20년</c:v>
                </c:pt>
                <c:pt idx="1">
                  <c:v>1월</c:v>
                </c:pt>
                <c:pt idx="2">
                  <c:v>2월</c:v>
                </c:pt>
                <c:pt idx="3">
                  <c:v>3월</c:v>
                </c:pt>
                <c:pt idx="4">
                  <c:v>4월</c:v>
                </c:pt>
                <c:pt idx="5">
                  <c:v>5월</c:v>
                </c:pt>
                <c:pt idx="6">
                  <c:v>6월</c:v>
                </c:pt>
                <c:pt idx="7">
                  <c:v>7월</c:v>
                </c:pt>
                <c:pt idx="8">
                  <c:v>8월</c:v>
                </c:pt>
                <c:pt idx="9">
                  <c:v>9월</c:v>
                </c:pt>
                <c:pt idx="10">
                  <c:v>10월</c:v>
                </c:pt>
              </c:strCache>
            </c:strRef>
          </c:cat>
          <c:val>
            <c:numRef>
              <c:f>흡착율!$K$5:$P$5</c:f>
              <c:numCache>
                <c:formatCode>0.00%</c:formatCode>
                <c:ptCount val="6"/>
                <c:pt idx="0">
                  <c:v>0.99859955717765125</c:v>
                </c:pt>
                <c:pt idx="1">
                  <c:v>0.99853317342175518</c:v>
                </c:pt>
                <c:pt idx="2">
                  <c:v>0.99845298211375366</c:v>
                </c:pt>
                <c:pt idx="3">
                  <c:v>0.99868975722325781</c:v>
                </c:pt>
                <c:pt idx="4">
                  <c:v>0.99864097199395285</c:v>
                </c:pt>
                <c:pt idx="5">
                  <c:v>0.99881517621148286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0932-4709-B523-FA87CA4DA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31357984"/>
        <c:axId val="2031358528"/>
      </c:lineChart>
      <c:catAx>
        <c:axId val="2031357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1358528"/>
        <c:crosses val="autoZero"/>
        <c:auto val="1"/>
        <c:lblAlgn val="ctr"/>
        <c:lblOffset val="100"/>
        <c:noMultiLvlLbl val="0"/>
      </c:catAx>
      <c:valAx>
        <c:axId val="2031358528"/>
        <c:scaling>
          <c:orientation val="minMax"/>
          <c:max val="1"/>
        </c:scaling>
        <c:delete val="1"/>
        <c:axPos val="l"/>
        <c:numFmt formatCode="0.00%" sourceLinked="1"/>
        <c:majorTickMark val="none"/>
        <c:minorTickMark val="none"/>
        <c:tickLblPos val="nextTo"/>
        <c:crossAx val="2031357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000"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000"/>
              <a:t>정전 발생 유실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064391349679096"/>
          <c:y val="5.4099656656313479E-2"/>
          <c:w val="0.84204719774725889"/>
          <c:h val="0.574134860897196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'유실 개선점'!$K$17</c:f>
              <c:strCache>
                <c:ptCount val="1"/>
                <c:pt idx="0">
                  <c:v>정전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'유실 개선점'!$L$15:$P$16</c:f>
              <c:multiLvlStrCache>
                <c:ptCount val="5"/>
                <c:lvl>
                  <c:pt idx="0">
                    <c:v>1월</c:v>
                  </c:pt>
                  <c:pt idx="1">
                    <c:v>2월</c:v>
                  </c:pt>
                  <c:pt idx="2">
                    <c:v>3월</c:v>
                  </c:pt>
                  <c:pt idx="3">
                    <c:v>4월</c:v>
                  </c:pt>
                  <c:pt idx="4">
                    <c:v>5월</c:v>
                  </c:pt>
                </c:lvl>
                <c:lvl>
                  <c:pt idx="0">
                    <c:v>유실시간(분)</c:v>
                  </c:pt>
                </c:lvl>
              </c:multiLvlStrCache>
            </c:multiLvlStrRef>
          </c:cat>
          <c:val>
            <c:numRef>
              <c:f>'유실 개선점'!$L$17:$P$17</c:f>
              <c:numCache>
                <c:formatCode>General</c:formatCode>
                <c:ptCount val="5"/>
                <c:pt idx="0">
                  <c:v>150</c:v>
                </c:pt>
                <c:pt idx="1">
                  <c:v>623</c:v>
                </c:pt>
                <c:pt idx="2">
                  <c:v>723</c:v>
                </c:pt>
                <c:pt idx="3">
                  <c:v>610</c:v>
                </c:pt>
                <c:pt idx="4">
                  <c:v>1646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31350912"/>
        <c:axId val="2031348736"/>
      </c:barChart>
      <c:catAx>
        <c:axId val="20313509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1348736"/>
        <c:crosses val="autoZero"/>
        <c:auto val="1"/>
        <c:lblAlgn val="ctr"/>
        <c:lblOffset val="100"/>
        <c:noMultiLvlLbl val="0"/>
      </c:catAx>
      <c:valAx>
        <c:axId val="2031348736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135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stacked"/>
        <c:varyColors val="0"/>
        <c:ser>
          <c:idx val="2"/>
          <c:order val="1"/>
          <c:tx>
            <c:strRef>
              <c:f>AXIAL!$C$14</c:f>
              <c:strCache>
                <c:ptCount val="1"/>
                <c:pt idx="0">
                  <c:v>순간정지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AXIAL!$D$12:$H$12</c:f>
              <c:strCache>
                <c:ptCount val="5"/>
                <c:pt idx="0">
                  <c:v>VAA01</c:v>
                </c:pt>
                <c:pt idx="1">
                  <c:v>VAA02</c:v>
                </c:pt>
                <c:pt idx="2">
                  <c:v>VAA03</c:v>
                </c:pt>
                <c:pt idx="3">
                  <c:v>VAA04</c:v>
                </c:pt>
                <c:pt idx="4">
                  <c:v>VAA05</c:v>
                </c:pt>
              </c:strCache>
            </c:strRef>
          </c:cat>
          <c:val>
            <c:numRef>
              <c:f>AXIAL!$D$14:$H$14</c:f>
              <c:numCache>
                <c:formatCode>0.0%</c:formatCode>
                <c:ptCount val="5"/>
                <c:pt idx="0">
                  <c:v>0.17235294137128185</c:v>
                </c:pt>
                <c:pt idx="1">
                  <c:v>9.8353436274213835E-2</c:v>
                </c:pt>
                <c:pt idx="2">
                  <c:v>0.16748134103266266</c:v>
                </c:pt>
                <c:pt idx="3">
                  <c:v>0.11878166087763876</c:v>
                </c:pt>
                <c:pt idx="4">
                  <c:v>6.1560364266612454E-2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132-424A-94F8-82C2F43B4384}"/>
            </c:ext>
          </c:extLst>
        </c:ser>
        <c:ser>
          <c:idx val="3"/>
          <c:order val="2"/>
          <c:tx>
            <c:strRef>
              <c:f>AXIAL!$C$15</c:f>
              <c:strCache>
                <c:ptCount val="1"/>
                <c:pt idx="0">
                  <c:v>설비고장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AXIAL!$D$12:$H$12</c:f>
              <c:strCache>
                <c:ptCount val="5"/>
                <c:pt idx="0">
                  <c:v>VAA01</c:v>
                </c:pt>
                <c:pt idx="1">
                  <c:v>VAA02</c:v>
                </c:pt>
                <c:pt idx="2">
                  <c:v>VAA03</c:v>
                </c:pt>
                <c:pt idx="3">
                  <c:v>VAA04</c:v>
                </c:pt>
                <c:pt idx="4">
                  <c:v>VAA05</c:v>
                </c:pt>
              </c:strCache>
            </c:strRef>
          </c:cat>
          <c:val>
            <c:numRef>
              <c:f>AXIAL!$D$15:$H$15</c:f>
              <c:numCache>
                <c:formatCode>0.0%</c:formatCode>
                <c:ptCount val="5"/>
                <c:pt idx="0">
                  <c:v>0.13421449685921913</c:v>
                </c:pt>
                <c:pt idx="1">
                  <c:v>0.14911436760074132</c:v>
                </c:pt>
                <c:pt idx="2">
                  <c:v>0.12041536977374907</c:v>
                </c:pt>
                <c:pt idx="3">
                  <c:v>0.10188112257421471</c:v>
                </c:pt>
                <c:pt idx="4">
                  <c:v>6.420722578458235E-2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100"/>
        <c:axId val="1890638032"/>
        <c:axId val="421267216"/>
      </c:barChart>
      <c:lineChart>
        <c:grouping val="standard"/>
        <c:varyColors val="0"/>
        <c:ser>
          <c:idx val="1"/>
          <c:order val="0"/>
          <c:tx>
            <c:strRef>
              <c:f>AXIAL!$C$13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8"/>
            <c:spPr>
              <a:noFill/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AXIAL!$D$12:$H$12</c:f>
              <c:strCache>
                <c:ptCount val="5"/>
                <c:pt idx="0">
                  <c:v>VAA01</c:v>
                </c:pt>
                <c:pt idx="1">
                  <c:v>VAA02</c:v>
                </c:pt>
                <c:pt idx="2">
                  <c:v>VAA03</c:v>
                </c:pt>
                <c:pt idx="3">
                  <c:v>VAA04</c:v>
                </c:pt>
                <c:pt idx="4">
                  <c:v>VAA05</c:v>
                </c:pt>
              </c:strCache>
            </c:strRef>
          </c:cat>
          <c:val>
            <c:numRef>
              <c:f>AXIAL!$D$13:$H$13</c:f>
              <c:numCache>
                <c:formatCode>0.0%</c:formatCode>
                <c:ptCount val="5"/>
                <c:pt idx="0">
                  <c:v>0.69343256176949908</c:v>
                </c:pt>
                <c:pt idx="1">
                  <c:v>0.75253219612504474</c:v>
                </c:pt>
                <c:pt idx="2">
                  <c:v>0.71210328919358834</c:v>
                </c:pt>
                <c:pt idx="3">
                  <c:v>0.77933721654814658</c:v>
                </c:pt>
                <c:pt idx="4">
                  <c:v>0.87423240994880524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132-424A-94F8-82C2F43B43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1262320"/>
        <c:axId val="421262864"/>
      </c:lineChart>
      <c:catAx>
        <c:axId val="42126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262864"/>
        <c:crosses val="autoZero"/>
        <c:auto val="1"/>
        <c:lblAlgn val="ctr"/>
        <c:lblOffset val="100"/>
        <c:noMultiLvlLbl val="0"/>
      </c:catAx>
      <c:valAx>
        <c:axId val="421262864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1262320"/>
        <c:crosses val="autoZero"/>
        <c:crossBetween val="between"/>
      </c:valAx>
      <c:valAx>
        <c:axId val="421267216"/>
        <c:scaling>
          <c:orientation val="minMax"/>
        </c:scaling>
        <c:delete val="0"/>
        <c:axPos val="r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90638032"/>
        <c:crosses val="max"/>
        <c:crossBetween val="between"/>
      </c:valAx>
      <c:catAx>
        <c:axId val="1890638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1267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2007946242307975"/>
          <c:y val="5.4389117966179595E-2"/>
          <c:w val="0.77269518787586533"/>
          <c:h val="0.52321370148261392"/>
        </c:manualLayout>
      </c:layout>
      <c:barChart>
        <c:barDir val="col"/>
        <c:grouping val="stacked"/>
        <c:varyColors val="0"/>
        <c:ser>
          <c:idx val="2"/>
          <c:order val="1"/>
          <c:tx>
            <c:strRef>
              <c:f>RADIAL!$D$25</c:f>
              <c:strCache>
                <c:ptCount val="1"/>
                <c:pt idx="0">
                  <c:v>속도저하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RADIAL!$E$23:$J$23</c:f>
              <c:strCache>
                <c:ptCount val="6"/>
                <c:pt idx="0">
                  <c:v>VRR01</c:v>
                </c:pt>
                <c:pt idx="1">
                  <c:v>VRR02</c:v>
                </c:pt>
                <c:pt idx="2">
                  <c:v>VRR03</c:v>
                </c:pt>
                <c:pt idx="3">
                  <c:v>VRR04</c:v>
                </c:pt>
                <c:pt idx="4">
                  <c:v>VRR05</c:v>
                </c:pt>
                <c:pt idx="5">
                  <c:v>VRR06</c:v>
                </c:pt>
              </c:strCache>
            </c:strRef>
          </c:cat>
          <c:val>
            <c:numRef>
              <c:f>RADIAL!$E$25:$J$25</c:f>
              <c:numCache>
                <c:formatCode>0.0%</c:formatCode>
                <c:ptCount val="6"/>
                <c:pt idx="0">
                  <c:v>7.707682734139075E-2</c:v>
                </c:pt>
                <c:pt idx="1">
                  <c:v>9.7427716407807716E-2</c:v>
                </c:pt>
                <c:pt idx="2">
                  <c:v>0.228378670078598</c:v>
                </c:pt>
                <c:pt idx="3">
                  <c:v>0.15221193799889596</c:v>
                </c:pt>
                <c:pt idx="4">
                  <c:v>0.16301497405782672</c:v>
                </c:pt>
                <c:pt idx="5">
                  <c:v>0.13552114223313666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132-424A-94F8-82C2F43B4384}"/>
            </c:ext>
          </c:extLst>
        </c:ser>
        <c:ser>
          <c:idx val="3"/>
          <c:order val="2"/>
          <c:tx>
            <c:strRef>
              <c:f>RADIAL!$D$26</c:f>
              <c:strCache>
                <c:ptCount val="1"/>
                <c:pt idx="0">
                  <c:v>설비고장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RADIAL!$E$23:$J$23</c:f>
              <c:strCache>
                <c:ptCount val="6"/>
                <c:pt idx="0">
                  <c:v>VRR01</c:v>
                </c:pt>
                <c:pt idx="1">
                  <c:v>VRR02</c:v>
                </c:pt>
                <c:pt idx="2">
                  <c:v>VRR03</c:v>
                </c:pt>
                <c:pt idx="3">
                  <c:v>VRR04</c:v>
                </c:pt>
                <c:pt idx="4">
                  <c:v>VRR05</c:v>
                </c:pt>
                <c:pt idx="5">
                  <c:v>VRR06</c:v>
                </c:pt>
              </c:strCache>
            </c:strRef>
          </c:cat>
          <c:val>
            <c:numRef>
              <c:f>RADIAL!$E$26:$J$26</c:f>
              <c:numCache>
                <c:formatCode>0.0%</c:formatCode>
                <c:ptCount val="6"/>
                <c:pt idx="0">
                  <c:v>8.3767087018768754E-2</c:v>
                </c:pt>
                <c:pt idx="1">
                  <c:v>0.12449848177711983</c:v>
                </c:pt>
                <c:pt idx="2">
                  <c:v>0.1414392942264594</c:v>
                </c:pt>
                <c:pt idx="3">
                  <c:v>0.10267566827531917</c:v>
                </c:pt>
                <c:pt idx="4">
                  <c:v>0.10534184820016318</c:v>
                </c:pt>
                <c:pt idx="5">
                  <c:v>0.11719065535786408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69"/>
        <c:overlap val="100"/>
        <c:axId val="423796880"/>
        <c:axId val="423805040"/>
      </c:barChart>
      <c:lineChart>
        <c:grouping val="standard"/>
        <c:varyColors val="0"/>
        <c:ser>
          <c:idx val="1"/>
          <c:order val="0"/>
          <c:tx>
            <c:strRef>
              <c:f>RADIAL!$D$24</c:f>
              <c:strCache>
                <c:ptCount val="1"/>
                <c:pt idx="0">
                  <c:v>평가가동율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8"/>
            <c:spPr>
              <a:noFill/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RADIAL!$E$23:$J$23</c:f>
              <c:strCache>
                <c:ptCount val="6"/>
                <c:pt idx="0">
                  <c:v>VRR01</c:v>
                </c:pt>
                <c:pt idx="1">
                  <c:v>VRR02</c:v>
                </c:pt>
                <c:pt idx="2">
                  <c:v>VRR03</c:v>
                </c:pt>
                <c:pt idx="3">
                  <c:v>VRR04</c:v>
                </c:pt>
                <c:pt idx="4">
                  <c:v>VRR05</c:v>
                </c:pt>
                <c:pt idx="5">
                  <c:v>VRR06</c:v>
                </c:pt>
              </c:strCache>
            </c:strRef>
          </c:cat>
          <c:val>
            <c:numRef>
              <c:f>RADIAL!$E$24:$J$24</c:f>
              <c:numCache>
                <c:formatCode>0.0%</c:formatCode>
                <c:ptCount val="6"/>
                <c:pt idx="0">
                  <c:v>0.64550605467734745</c:v>
                </c:pt>
                <c:pt idx="1">
                  <c:v>0.71672683726177688</c:v>
                </c:pt>
                <c:pt idx="2">
                  <c:v>0.60535642779695897</c:v>
                </c:pt>
                <c:pt idx="3">
                  <c:v>0.74220631709390339</c:v>
                </c:pt>
                <c:pt idx="4">
                  <c:v>0.74290324921213502</c:v>
                </c:pt>
                <c:pt idx="5">
                  <c:v>0.72320282403735647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132-424A-94F8-82C2F43B43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23802864"/>
        <c:axId val="423807216"/>
      </c:lineChart>
      <c:catAx>
        <c:axId val="423802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807216"/>
        <c:crosses val="autoZero"/>
        <c:auto val="1"/>
        <c:lblAlgn val="ctr"/>
        <c:lblOffset val="100"/>
        <c:noMultiLvlLbl val="0"/>
      </c:catAx>
      <c:valAx>
        <c:axId val="423807216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802864"/>
        <c:crosses val="autoZero"/>
        <c:crossBetween val="between"/>
      </c:valAx>
      <c:valAx>
        <c:axId val="423805040"/>
        <c:scaling>
          <c:orientation val="minMax"/>
        </c:scaling>
        <c:delete val="0"/>
        <c:axPos val="r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796880"/>
        <c:crosses val="max"/>
        <c:crossBetween val="between"/>
      </c:valAx>
      <c:catAx>
        <c:axId val="423796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238050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800"/>
      </a:pPr>
      <a:endParaRPr lang="ko-K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제조</a:t>
            </a:r>
            <a:r>
              <a:rPr lang="en-US" altLang="ko-KR"/>
              <a:t>1</a:t>
            </a:r>
            <a:r>
              <a:rPr lang="ko-KR" altLang="en-US"/>
              <a:t>팀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1277996500437452E-2"/>
          <c:y val="0.11474649120248932"/>
          <c:w val="0.89816644794400702"/>
          <c:h val="0.540935757784125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Sheet1!$J$4</c:f>
              <c:strCache>
                <c:ptCount val="1"/>
                <c:pt idx="0">
                  <c:v>인원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chemeClr val="accent1"/>
                </a:solidFill>
              </a:ln>
              <a:effectLst/>
            </c:spPr>
            <c:trendlineType val="exp"/>
            <c:dispRSqr val="0"/>
            <c:dispEq val="0"/>
          </c:trendline>
          <c:cat>
            <c:strRef>
              <c:f>Sheet1!$I$5:$I$15</c:f>
              <c:strCache>
                <c:ptCount val="11"/>
                <c:pt idx="0">
                  <c:v>6개월미만</c:v>
                </c:pt>
                <c:pt idx="1">
                  <c:v>1년</c:v>
                </c:pt>
                <c:pt idx="2">
                  <c:v>2년</c:v>
                </c:pt>
                <c:pt idx="3">
                  <c:v>3년</c:v>
                </c:pt>
                <c:pt idx="4">
                  <c:v>4년</c:v>
                </c:pt>
                <c:pt idx="5">
                  <c:v>5년</c:v>
                </c:pt>
                <c:pt idx="6">
                  <c:v>6년</c:v>
                </c:pt>
                <c:pt idx="7">
                  <c:v>7년</c:v>
                </c:pt>
                <c:pt idx="8">
                  <c:v>8년</c:v>
                </c:pt>
                <c:pt idx="9">
                  <c:v>9년</c:v>
                </c:pt>
                <c:pt idx="10">
                  <c:v>10년</c:v>
                </c:pt>
              </c:strCache>
            </c:strRef>
          </c:cat>
          <c:val>
            <c:numRef>
              <c:f>Sheet1!$J$5:$J$15</c:f>
              <c:numCache>
                <c:formatCode>General</c:formatCode>
                <c:ptCount val="11"/>
                <c:pt idx="0">
                  <c:v>37</c:v>
                </c:pt>
                <c:pt idx="1">
                  <c:v>7</c:v>
                </c:pt>
                <c:pt idx="2">
                  <c:v>17</c:v>
                </c:pt>
                <c:pt idx="3">
                  <c:v>8</c:v>
                </c:pt>
                <c:pt idx="4">
                  <c:v>5</c:v>
                </c:pt>
                <c:pt idx="5">
                  <c:v>7</c:v>
                </c:pt>
                <c:pt idx="6">
                  <c:v>6</c:v>
                </c:pt>
                <c:pt idx="7">
                  <c:v>5</c:v>
                </c:pt>
                <c:pt idx="8">
                  <c:v>7</c:v>
                </c:pt>
                <c:pt idx="9">
                  <c:v>7</c:v>
                </c:pt>
                <c:pt idx="10">
                  <c:v>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031349824"/>
        <c:axId val="2031345472"/>
      </c:barChart>
      <c:catAx>
        <c:axId val="203134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1345472"/>
        <c:crosses val="autoZero"/>
        <c:auto val="1"/>
        <c:lblAlgn val="ctr"/>
        <c:lblOffset val="100"/>
        <c:noMultiLvlLbl val="0"/>
      </c:catAx>
      <c:valAx>
        <c:axId val="20313454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3134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9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900" dirty="0" smtClean="0"/>
              <a:t>작업시간</a:t>
            </a:r>
            <a:r>
              <a:rPr lang="en-US" altLang="ko-KR" sz="900" dirty="0" smtClean="0"/>
              <a:t>(</a:t>
            </a:r>
            <a:r>
              <a:rPr lang="ko-KR" altLang="en-US" sz="900" dirty="0" smtClean="0"/>
              <a:t>분</a:t>
            </a:r>
            <a:r>
              <a:rPr lang="en-US" altLang="ko-KR" sz="900" dirty="0" smtClean="0"/>
              <a:t>)</a:t>
            </a:r>
            <a:endParaRPr lang="ko-KR" altLang="en-US" sz="900" dirty="0"/>
          </a:p>
        </c:rich>
      </c:tx>
      <c:layout>
        <c:manualLayout>
          <c:xMode val="edge"/>
          <c:yMode val="edge"/>
          <c:x val="0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"/>
          <c:y val="0.1328777496899568"/>
          <c:w val="1"/>
          <c:h val="0.70267679779329717"/>
        </c:manualLayout>
      </c:layout>
      <c:bar3DChart>
        <c:barDir val="col"/>
        <c:grouping val="clustered"/>
        <c:varyColors val="0"/>
        <c:ser>
          <c:idx val="5"/>
          <c:order val="0"/>
          <c:tx>
            <c:v>작업시간</c:v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dLbls>
            <c:dLbl>
              <c:idx val="0"/>
              <c:layout>
                <c:manualLayout>
                  <c:x val="-5.0925337632079971E-17"/>
                  <c:y val="-5.0925925925925972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3,068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"/>
                  <c:y val="-4.6296296296296294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320</a:t>
                    </a:r>
                    <a:endParaRPr lang="en-US" altLang="ko-KR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2"/>
              <c:pt idx="0">
                <c:v>기계식 릴 카운터</c:v>
              </c:pt>
              <c:pt idx="1">
                <c:v>X-RAY 릴 카운터</c:v>
              </c:pt>
            </c:strLit>
          </c:cat>
          <c:val>
            <c:numRef>
              <c:f>(Sheet1!$H$3,Sheet1!$H$5)</c:f>
              <c:numCache>
                <c:formatCode>#,##0</c:formatCode>
                <c:ptCount val="2"/>
                <c:pt idx="0">
                  <c:v>15343</c:v>
                </c:pt>
                <c:pt idx="1">
                  <c:v>1279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23806672"/>
        <c:axId val="423804496"/>
        <c:axId val="0"/>
      </c:bar3DChart>
      <c:valAx>
        <c:axId val="423804496"/>
        <c:scaling>
          <c:orientation val="minMax"/>
        </c:scaling>
        <c:delete val="1"/>
        <c:axPos val="r"/>
        <c:numFmt formatCode="#,##0" sourceLinked="1"/>
        <c:majorTickMark val="out"/>
        <c:minorTickMark val="none"/>
        <c:tickLblPos val="nextTo"/>
        <c:crossAx val="423806672"/>
        <c:crosses val="max"/>
        <c:crossBetween val="between"/>
      </c:valAx>
      <c:catAx>
        <c:axId val="4238066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238044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90" y="2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424EAA2E-A0A8-4D9B-B92F-D2F4DABAF869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1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90" y="9429751"/>
            <a:ext cx="2946400" cy="496889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CA7B30FA-47EE-42D6-9DDE-EDC0A16F0B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5077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7" y="0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/>
          <a:lstStyle>
            <a:lvl1pPr algn="r">
              <a:defRPr sz="1200"/>
            </a:lvl1pPr>
          </a:lstStyle>
          <a:p>
            <a:fld id="{27CF92BE-42F8-4AED-893C-03FE41459FBC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8400" y="1243013"/>
            <a:ext cx="4460875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5" rIns="91432" bIns="45715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4"/>
          </a:xfrm>
          <a:prstGeom prst="rect">
            <a:avLst/>
          </a:prstGeom>
        </p:spPr>
        <p:txBody>
          <a:bodyPr vert="horz" lIns="91432" tIns="45715" rIns="91432" bIns="4571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28588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7" y="9428588"/>
            <a:ext cx="2945659" cy="498055"/>
          </a:xfrm>
          <a:prstGeom prst="rect">
            <a:avLst/>
          </a:prstGeom>
        </p:spPr>
        <p:txBody>
          <a:bodyPr vert="horz" lIns="91432" tIns="45715" rIns="91432" bIns="45715" rtlCol="0" anchor="b"/>
          <a:lstStyle>
            <a:lvl1pPr algn="r">
              <a:defRPr sz="1200"/>
            </a:lvl1pPr>
          </a:lstStyle>
          <a:p>
            <a:fld id="{0C5F46D7-0E81-4DFB-82D4-5DDA86B781B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7723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761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567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16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8E167-85D7-4EF2-90E6-B5F2DD95C5B7}" type="slidenum">
              <a:rPr lang="ko-KR" altLang="en-US" smtClean="0">
                <a:solidFill>
                  <a:prstClr val="black"/>
                </a:solidFill>
              </a:rPr>
              <a:pPr/>
              <a:t>19</a:t>
            </a:fld>
            <a:endParaRPr lang="ko-KR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251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A0D911-8782-427F-A51B-4AACE699E8B9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99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260649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" name="직선 연결선 20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"/>
          <p:cNvSpPr>
            <a:spLocks noChangeArrowheads="1"/>
          </p:cNvSpPr>
          <p:nvPr userDrawn="1"/>
        </p:nvSpPr>
        <p:spPr bwMode="auto">
          <a:xfrm>
            <a:off x="8664445" y="6649804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3"/>
          <p:cNvSpPr>
            <a:spLocks noChangeArrowheads="1"/>
          </p:cNvSpPr>
          <p:nvPr userDrawn="1"/>
        </p:nvSpPr>
        <p:spPr bwMode="auto">
          <a:xfrm>
            <a:off x="7646701" y="6603736"/>
            <a:ext cx="1172117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21</a:t>
            </a:r>
            <a:r>
              <a:rPr lang="ko-KR" altLang="en-US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년도 경영전략</a:t>
            </a:r>
            <a:r>
              <a:rPr lang="en-US" altLang="ko-KR" sz="900" b="1" dirty="0" smtClean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900" b="1" dirty="0">
              <a:solidFill>
                <a:schemeClr val="bg1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1" y="6571579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0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 flipH="1">
            <a:off x="250825" y="692150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H="1">
            <a:off x="250825" y="6526213"/>
            <a:ext cx="864235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8664575" y="6650038"/>
            <a:ext cx="400050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lnSpc>
                <a:spcPct val="60000"/>
              </a:lnSpc>
            </a:pPr>
            <a:fld id="{63FE4FB4-6D7C-4414-8E26-BE1A8F8D6277}" type="slidenum">
              <a:rPr kumimoji="0" lang="en-US" altLang="ko-KR" sz="9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>
                <a:lnSpc>
                  <a:spcPct val="60000"/>
                </a:lnSpc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Rectangle 3"/>
          <p:cNvSpPr>
            <a:spLocks noChangeArrowheads="1"/>
          </p:cNvSpPr>
          <p:nvPr userDrawn="1"/>
        </p:nvSpPr>
        <p:spPr bwMode="auto">
          <a:xfrm>
            <a:off x="7596188" y="6604000"/>
            <a:ext cx="1216025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www.dyenp.com   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8677275" y="6645275"/>
            <a:ext cx="0" cy="142875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3"/>
          <p:cNvSpPr>
            <a:spLocks noChangeArrowheads="1"/>
          </p:cNvSpPr>
          <p:nvPr userDrawn="1"/>
        </p:nvSpPr>
        <p:spPr bwMode="auto">
          <a:xfrm>
            <a:off x="239713" y="6604000"/>
            <a:ext cx="1585912" cy="230188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kumimoji="0" lang="en-US" altLang="ko-KR" sz="900" b="1" dirty="0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Management  Innovation</a:t>
            </a:r>
          </a:p>
        </p:txBody>
      </p:sp>
      <p:pic>
        <p:nvPicPr>
          <p:cNvPr id="9" name="Picture 3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260350"/>
            <a:ext cx="13525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591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 userDrawn="1"/>
        </p:nvCxnSpPr>
        <p:spPr>
          <a:xfrm flipH="1">
            <a:off x="251520" y="69269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30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9" y="260651"/>
            <a:ext cx="1352765" cy="28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직선 연결선 9"/>
          <p:cNvCxnSpPr/>
          <p:nvPr userDrawn="1"/>
        </p:nvCxnSpPr>
        <p:spPr>
          <a:xfrm flipH="1">
            <a:off x="251520" y="6525906"/>
            <a:ext cx="8640960" cy="0"/>
          </a:xfrm>
          <a:prstGeom prst="line">
            <a:avLst/>
          </a:prstGeom>
          <a:ln>
            <a:solidFill>
              <a:srgbClr val="499DE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2"/>
          <p:cNvSpPr>
            <a:spLocks noChangeArrowheads="1"/>
          </p:cNvSpPr>
          <p:nvPr userDrawn="1"/>
        </p:nvSpPr>
        <p:spPr bwMode="auto">
          <a:xfrm>
            <a:off x="8664446" y="6649806"/>
            <a:ext cx="400348" cy="179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l">
              <a:lnSpc>
                <a:spcPct val="60000"/>
              </a:lnSpc>
              <a:spcBef>
                <a:spcPct val="0"/>
              </a:spcBef>
            </a:pPr>
            <a:fld id="{2FFEFD47-F4DA-427D-9148-1C156773DAFC}" type="slidenum">
              <a:rPr kumimoji="0" lang="en-US" altLang="ko-KR" sz="900" b="1">
                <a:solidFill>
                  <a:srgbClr val="5F5F5F"/>
                </a:solidFill>
                <a:latin typeface="맑은 고딕" pitchFamily="50" charset="-127"/>
                <a:ea typeface="맑은 고딕" pitchFamily="50" charset="-127"/>
              </a:rPr>
              <a:pPr algn="l">
                <a:lnSpc>
                  <a:spcPct val="60000"/>
                </a:lnSpc>
                <a:spcBef>
                  <a:spcPct val="0"/>
                </a:spcBef>
              </a:pPr>
              <a:t>‹#›</a:t>
            </a:fld>
            <a:endParaRPr kumimoji="0" lang="en-US" altLang="ko-KR" sz="900" b="1" dirty="0">
              <a:solidFill>
                <a:srgbClr val="5F5F5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3"/>
          <p:cNvSpPr>
            <a:spLocks noChangeArrowheads="1"/>
          </p:cNvSpPr>
          <p:nvPr userDrawn="1"/>
        </p:nvSpPr>
        <p:spPr bwMode="auto">
          <a:xfrm>
            <a:off x="7777439" y="6603736"/>
            <a:ext cx="1008609" cy="230832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MBO</a:t>
            </a:r>
            <a:r>
              <a:rPr lang="en-US" altLang="ko-KR" sz="900" b="1" baseline="0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Review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8676581" y="6644538"/>
            <a:ext cx="0" cy="144016"/>
          </a:xfrm>
          <a:prstGeom prst="line">
            <a:avLst/>
          </a:prstGeom>
          <a:ln w="28575">
            <a:solidFill>
              <a:srgbClr val="499DE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 descr="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5792" y="6571581"/>
            <a:ext cx="876801" cy="2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41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89D77-86BD-4D9B-BD3B-F3C8439689DF}" type="datetimeFigureOut">
              <a:rPr lang="ko-KR" altLang="en-US" smtClean="0"/>
              <a:pPr/>
              <a:t>2025-11-18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540715-F262-4C07-B7D7-E5FF2D3E59C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8" r:id="rId2"/>
    <p:sldLayoutId id="2147483669" r:id="rId3"/>
    <p:sldLayoutId id="2147483670" r:id="rId4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11" Type="http://schemas.openxmlformats.org/officeDocument/2006/relationships/package" Target="../embeddings/Microsoft_Excel____________4.xlsm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9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6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4.wmf"/><Relationship Id="rId4" Type="http://schemas.openxmlformats.org/officeDocument/2006/relationships/package" Target="../embeddings/Microsoft_Excel_____3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7"/>
          <p:cNvSpPr>
            <a:spLocks noChangeArrowheads="1"/>
          </p:cNvSpPr>
          <p:nvPr/>
        </p:nvSpPr>
        <p:spPr bwMode="auto">
          <a:xfrm>
            <a:off x="251520" y="752043"/>
            <a:ext cx="5976664" cy="407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latin typeface="+mn-ea"/>
                <a:ea typeface="+mn-ea"/>
              </a:rPr>
              <a:t>□ </a:t>
            </a:r>
            <a:r>
              <a:rPr lang="en-US" altLang="ko-KR" b="1" dirty="0" smtClean="0">
                <a:latin typeface="+mn-ea"/>
                <a:ea typeface="+mn-ea"/>
              </a:rPr>
              <a:t>’</a:t>
            </a:r>
            <a:r>
              <a:rPr lang="ko-KR" altLang="en-US" b="1" dirty="0" smtClean="0">
                <a:latin typeface="+mn-ea"/>
                <a:ea typeface="+mn-ea"/>
              </a:rPr>
              <a:t>상반기 추진 목표 </a:t>
            </a:r>
            <a:r>
              <a:rPr lang="en-US" altLang="ko-KR" b="1" dirty="0" smtClean="0">
                <a:latin typeface="+mn-ea"/>
                <a:ea typeface="+mn-ea"/>
              </a:rPr>
              <a:t>/ </a:t>
            </a:r>
            <a:r>
              <a:rPr lang="ko-KR" altLang="en-US" b="1" dirty="0" smtClean="0">
                <a:latin typeface="+mn-ea"/>
                <a:ea typeface="+mn-ea"/>
              </a:rPr>
              <a:t>실적</a:t>
            </a:r>
            <a:endParaRPr lang="en-US" altLang="ko-KR" b="1" dirty="0">
              <a:latin typeface="+mn-ea"/>
              <a:ea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1520" y="116632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+mn-ea"/>
                <a:ea typeface="+mn-ea"/>
              </a:rPr>
              <a:t>1-1.</a:t>
            </a:r>
            <a:r>
              <a:rPr lang="ko-KR" altLang="en-US" sz="2800" b="1" dirty="0" smtClean="0">
                <a:latin typeface="+mn-ea"/>
                <a:ea typeface="+mn-ea"/>
              </a:rPr>
              <a:t> </a:t>
            </a:r>
            <a:r>
              <a:rPr lang="en-US" altLang="ko-KR" sz="2800" b="1" dirty="0" smtClean="0">
                <a:latin typeface="+mn-ea"/>
                <a:ea typeface="+mn-ea"/>
              </a:rPr>
              <a:t>‘21</a:t>
            </a:r>
            <a:r>
              <a:rPr lang="ko-KR" altLang="en-US" sz="2800" b="1" dirty="0" smtClean="0">
                <a:latin typeface="+mn-ea"/>
                <a:ea typeface="+mn-ea"/>
              </a:rPr>
              <a:t>년 상반기 추진 </a:t>
            </a:r>
            <a:r>
              <a:rPr lang="ko-KR" altLang="en-US" sz="2800" b="1" dirty="0">
                <a:latin typeface="+mn-ea"/>
                <a:ea typeface="+mn-ea"/>
              </a:rPr>
              <a:t>실적</a:t>
            </a:r>
            <a:endParaRPr lang="en-US" altLang="ko-KR" sz="2800" b="1" dirty="0">
              <a:latin typeface="+mn-ea"/>
              <a:ea typeface="+mn-ea"/>
            </a:endParaRPr>
          </a:p>
        </p:txBody>
      </p:sp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6948264" y="981728"/>
            <a:ext cx="2016224" cy="313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단위 </a:t>
            </a:r>
            <a: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: %, ppm, </a:t>
            </a: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건수</a:t>
            </a:r>
            <a: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200" b="1" dirty="0" smtClean="0">
                <a:solidFill>
                  <a:srgbClr val="000000"/>
                </a:solidFill>
                <a:latin typeface="+mn-ea"/>
                <a:ea typeface="+mn-ea"/>
              </a:rPr>
              <a:t>일</a:t>
            </a:r>
            <a:r>
              <a:rPr lang="en-US" altLang="ko-KR" sz="12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ko-KR" altLang="en-US" sz="1200" b="1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031944" y="890556"/>
            <a:ext cx="4824536" cy="3656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>
            <a:normAutofit/>
          </a:bodyPr>
          <a:lstStyle/>
          <a:p>
            <a:pPr lvl="0" algn="ctr">
              <a:lnSpc>
                <a:spcPts val="1600"/>
              </a:lnSpc>
              <a:spcBef>
                <a:spcPct val="20000"/>
              </a:spcBef>
              <a:defRPr/>
            </a:pPr>
            <a:r>
              <a:rPr lang="ko-KR" altLang="en-US" sz="11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상반기 </a:t>
            </a:r>
            <a:r>
              <a:rPr lang="en-US" altLang="ko-KR" sz="11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KPI </a:t>
            </a:r>
            <a:r>
              <a:rPr lang="ko-KR" altLang="en-US" sz="11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목표 대비 실적</a:t>
            </a:r>
            <a:r>
              <a:rPr lang="en-US" altLang="ko-KR" sz="1100" b="1" dirty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Update.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315960" y="1256233"/>
          <a:ext cx="8540520" cy="5135861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720081"/>
                <a:gridCol w="432048"/>
                <a:gridCol w="1296144"/>
                <a:gridCol w="576064"/>
                <a:gridCol w="648072"/>
                <a:gridCol w="576064"/>
                <a:gridCol w="576064"/>
                <a:gridCol w="648072"/>
                <a:gridCol w="576064"/>
                <a:gridCol w="2491847"/>
              </a:tblGrid>
              <a:tr h="30134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0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 대비 실적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endParaRPr lang="en-US" altLang="ko-KR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78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10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1000" b="1" i="0" u="none" strike="noStrike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경영목표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上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上</a:t>
                      </a: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134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가공비율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baseline="0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u="none" strike="noStrike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총임율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1,397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1,397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endParaRPr lang="en-US" altLang="ko-KR" sz="1000" b="1" u="none" strike="noStrike" dirty="0" smtClean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가공비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21.24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15.6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목표 달성 미흡</a:t>
                      </a:r>
                      <a:endParaRPr lang="en-US" altLang="ko-KR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-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MES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 UP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과정 순간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발생 증가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-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제조 인력 유동 및 코로나 격리발생</a:t>
                      </a:r>
                      <a:endParaRPr lang="en-US" altLang="ko-KR" sz="1000" b="0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fontAlgn="ctr"/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 </a:t>
                      </a:r>
                      <a:r>
                        <a:rPr lang="ko-KR" altLang="en-US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잦은 추가 신입 모집 변동</a:t>
                      </a:r>
                      <a:r>
                        <a:rPr lang="en-US" altLang="ko-KR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21.0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97%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재고일수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계획 대비 특정 자재 공급차질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 </a:t>
                      </a:r>
                      <a:r>
                        <a:rPr lang="ko-KR" altLang="en-US" sz="10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재고일수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자동화라인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재고일수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 대기 발생에 따른 </a:t>
                      </a:r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재공</a:t>
                      </a:r>
                      <a:r>
                        <a:rPr lang="ko-KR" altLang="en-US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증가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완제품 재고일수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5.6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</a:t>
                      </a:r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013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품질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MQIS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공정 </a:t>
                      </a:r>
                      <a:r>
                        <a:rPr lang="ko-KR" altLang="en-US" sz="10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8,741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8,013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원자재 </a:t>
                      </a:r>
                      <a:r>
                        <a:rPr lang="ko-KR" altLang="en-US" sz="1000" b="1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879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590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558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COPQ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COPQ</a:t>
                      </a:r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백만원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492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123%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준법경영 평가점수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13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통합경영진단 점수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178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100-00000200000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3632" y="1228870"/>
          <a:ext cx="8594448" cy="2149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모서리가 둥근 직사각형 7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700-000003000000}"/>
              </a:ext>
            </a:extLst>
          </p:cNvPr>
          <p:cNvSpPr/>
          <p:nvPr/>
        </p:nvSpPr>
        <p:spPr>
          <a:xfrm>
            <a:off x="1965312" y="1454542"/>
            <a:ext cx="776775" cy="1636018"/>
          </a:xfrm>
          <a:prstGeom prst="roundRect">
            <a:avLst/>
          </a:prstGeom>
          <a:noFill/>
          <a:ln w="19050">
            <a:solidFill>
              <a:srgbClr val="0033C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1100"/>
          </a:p>
        </p:txBody>
      </p:sp>
      <p:sp>
        <p:nvSpPr>
          <p:cNvPr id="9" name="TextBox 6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700-000007000000}"/>
              </a:ext>
            </a:extLst>
          </p:cNvPr>
          <p:cNvSpPr txBox="1"/>
          <p:nvPr/>
        </p:nvSpPr>
        <p:spPr>
          <a:xfrm>
            <a:off x="1644370" y="1512749"/>
            <a:ext cx="1418658" cy="338554"/>
          </a:xfrm>
          <a:prstGeom prst="rect">
            <a:avLst/>
          </a:prstGeom>
          <a:solidFill>
            <a:schemeClr val="bg1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lIns="0" tIns="0" rIns="0" bIns="0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정전기 방지 커버 교체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2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18</a:t>
            </a:r>
            <a:r>
              <a:rPr lang="ko-KR" altLang="en-US" dirty="0" smtClean="0"/>
              <a:t>일 </a:t>
            </a:r>
            <a:r>
              <a:rPr lang="en-US" altLang="ko-KR" dirty="0" smtClean="0"/>
              <a:t>~ 25</a:t>
            </a:r>
            <a:r>
              <a:rPr lang="ko-KR" altLang="en-US" dirty="0" smtClean="0"/>
              <a:t>일</a:t>
            </a:r>
            <a:endParaRPr lang="en-US" altLang="ko-KR" dirty="0" smtClean="0"/>
          </a:p>
        </p:txBody>
      </p:sp>
      <p:cxnSp>
        <p:nvCxnSpPr>
          <p:cNvPr id="10" name="직선 연결선 9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700-000004000000}"/>
              </a:ext>
            </a:extLst>
          </p:cNvPr>
          <p:cNvCxnSpPr/>
          <p:nvPr/>
        </p:nvCxnSpPr>
        <p:spPr>
          <a:xfrm>
            <a:off x="4125552" y="1512749"/>
            <a:ext cx="1" cy="157781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700-000006000000}"/>
              </a:ext>
            </a:extLst>
          </p:cNvPr>
          <p:cNvCxnSpPr/>
          <p:nvPr/>
        </p:nvCxnSpPr>
        <p:spPr>
          <a:xfrm flipV="1">
            <a:off x="4125552" y="3090560"/>
            <a:ext cx="4392488" cy="2"/>
          </a:xfrm>
          <a:prstGeom prst="line">
            <a:avLst/>
          </a:prstGeom>
          <a:ln w="19050">
            <a:solidFill>
              <a:srgbClr val="FF0000"/>
            </a:solidFill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700-00000C000000}"/>
              </a:ext>
            </a:extLst>
          </p:cNvPr>
          <p:cNvSpPr txBox="1"/>
          <p:nvPr/>
        </p:nvSpPr>
        <p:spPr>
          <a:xfrm>
            <a:off x="5061656" y="2766677"/>
            <a:ext cx="3179075" cy="26161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none" rtlCol="0" anchor="t">
            <a:spAutoFit/>
          </a:bodyPr>
          <a:lstStyle>
            <a:lvl1pPr marL="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＃ 집중 관리 역할 지정</a:t>
            </a:r>
            <a:r>
              <a:rPr lang="en-US" altLang="ko-KR" dirty="0" smtClean="0"/>
              <a:t>- </a:t>
            </a:r>
            <a:r>
              <a:rPr lang="ko-KR" altLang="en-US" dirty="0" smtClean="0"/>
              <a:t>세부 항목별 관리 진행</a:t>
            </a:r>
            <a:endParaRPr lang="ko-KR" altLang="en-US" sz="11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334511" y="4118203"/>
          <a:ext cx="4634626" cy="838200"/>
        </p:xfrm>
        <a:graphic>
          <a:graphicData uri="http://schemas.openxmlformats.org/drawingml/2006/table">
            <a:tbl>
              <a:tblPr/>
              <a:tblGrid>
                <a:gridCol w="613031"/>
                <a:gridCol w="1021718"/>
                <a:gridCol w="740746"/>
                <a:gridCol w="885488"/>
                <a:gridCol w="760612"/>
                <a:gridCol w="613031"/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소비수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Pick Error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Vision Error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 Parts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흡착율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313,618,323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527,589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65,651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234,516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1,098,379,186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1,655,636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142,756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235,268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1,411,997,509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2,183,225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208,407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469,784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304169" y="3389110"/>
            <a:ext cx="856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정전기 개선 방지 커버 </a:t>
            </a:r>
            <a:r>
              <a:rPr lang="en-US" altLang="ko-KR" sz="1000" dirty="0" smtClean="0">
                <a:latin typeface="+mn-ea"/>
              </a:rPr>
              <a:t>400EA </a:t>
            </a:r>
            <a:r>
              <a:rPr lang="ko-KR" altLang="en-US" sz="1000" dirty="0" smtClean="0">
                <a:latin typeface="+mn-ea"/>
              </a:rPr>
              <a:t>교체 </a:t>
            </a:r>
            <a:r>
              <a:rPr lang="ko-KR" altLang="en-US" sz="1000" dirty="0" err="1" smtClean="0">
                <a:latin typeface="+mn-ea"/>
              </a:rPr>
              <a:t>完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/ </a:t>
            </a:r>
            <a:r>
              <a:rPr lang="ko-KR" altLang="en-US" sz="1000" dirty="0" smtClean="0">
                <a:latin typeface="+mn-ea"/>
              </a:rPr>
              <a:t>목표 대비 달성 미흡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상반기 관리 부재</a:t>
            </a:r>
            <a:r>
              <a:rPr lang="en-US" altLang="ko-KR" sz="1000" dirty="0" smtClean="0">
                <a:latin typeface="+mn-ea"/>
              </a:rPr>
              <a:t>)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– </a:t>
            </a:r>
            <a:r>
              <a:rPr lang="ko-KR" altLang="en-US" sz="1000" dirty="0" smtClean="0">
                <a:latin typeface="+mn-ea"/>
              </a:rPr>
              <a:t>세부적인 관리 체계</a:t>
            </a:r>
            <a:r>
              <a:rPr lang="en-US" altLang="ko-KR" sz="1000" dirty="0">
                <a:latin typeface="+mn-ea"/>
              </a:rPr>
              <a:t>,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담당자 역할 지정 업무 실행</a:t>
            </a:r>
            <a:r>
              <a:rPr lang="en-US" altLang="ko-KR" sz="1000" dirty="0" smtClean="0">
                <a:latin typeface="+mn-ea"/>
              </a:rPr>
              <a:t>.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5292080" y="4596607"/>
          <a:ext cx="3506129" cy="586740"/>
        </p:xfrm>
        <a:graphic>
          <a:graphicData uri="http://schemas.openxmlformats.org/drawingml/2006/table">
            <a:tbl>
              <a:tblPr/>
              <a:tblGrid>
                <a:gridCol w="1109388"/>
                <a:gridCol w="1294286"/>
                <a:gridCol w="499225"/>
                <a:gridCol w="603230"/>
              </a:tblGrid>
              <a:tr h="96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Parts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Parts Comment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흡착율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96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MQAAG104360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CR-03FL7-910K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MQAAG090750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10ohm_F_1608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99.08%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61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MQAAG105090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R-CHIP;CR-03FL7-2K49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5292081" y="3892444"/>
          <a:ext cx="3515690" cy="586740"/>
        </p:xfrm>
        <a:graphic>
          <a:graphicData uri="http://schemas.openxmlformats.org/drawingml/2006/table">
            <a:tbl>
              <a:tblPr/>
              <a:tblGrid>
                <a:gridCol w="1112413"/>
                <a:gridCol w="1297816"/>
                <a:gridCol w="500586"/>
                <a:gridCol w="604875"/>
              </a:tblGrid>
              <a:tr h="1354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Parts Name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Parts Comment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흡착율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1354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MPBAD027950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 ZENER;BZT52-B9V1S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98.97%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4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MRJAO000280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(C-TYPE)CONNECTOR-S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54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MPJAR001700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IC_POSIADJUSTREGLR4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99.57%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7" name="꺾인 연결선 16"/>
          <p:cNvCxnSpPr>
            <a:endCxn id="16" idx="1"/>
          </p:cNvCxnSpPr>
          <p:nvPr/>
        </p:nvCxnSpPr>
        <p:spPr>
          <a:xfrm flipV="1">
            <a:off x="4898828" y="4185814"/>
            <a:ext cx="393253" cy="293370"/>
          </a:xfrm>
          <a:prstGeom prst="bentConnector3">
            <a:avLst/>
          </a:prstGeom>
          <a:ln w="158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endCxn id="15" idx="1"/>
          </p:cNvCxnSpPr>
          <p:nvPr/>
        </p:nvCxnSpPr>
        <p:spPr>
          <a:xfrm>
            <a:off x="4898828" y="4596607"/>
            <a:ext cx="393252" cy="293370"/>
          </a:xfrm>
          <a:prstGeom prst="bentConnector3">
            <a:avLst/>
          </a:prstGeom>
          <a:ln w="158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23258" y="3787060"/>
            <a:ext cx="1858075" cy="268796"/>
            <a:chOff x="6098009" y="1050757"/>
            <a:chExt cx="2254367" cy="42150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098009" y="1127762"/>
              <a:ext cx="2240716" cy="344502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+mj-ea"/>
                  <a:ea typeface="+mj-ea"/>
                </a:rPr>
                <a:t>Type </a:t>
              </a:r>
              <a:r>
                <a:rPr lang="ko-KR" altLang="en-US" sz="1100" b="1" dirty="0" smtClean="0">
                  <a:latin typeface="+mj-ea"/>
                  <a:ea typeface="+mj-ea"/>
                </a:rPr>
                <a:t>현황 </a:t>
              </a:r>
              <a:r>
                <a:rPr lang="en-US" altLang="ko-KR" sz="1100" b="1" dirty="0" smtClean="0">
                  <a:latin typeface="+mj-ea"/>
                  <a:ea typeface="+mj-ea"/>
                </a:rPr>
                <a:t>&amp; Worst Part 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281890" y="4885276"/>
            <a:ext cx="5080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solidFill>
                  <a:schemeClr val="accent2"/>
                </a:solidFill>
                <a:latin typeface="+mn-ea"/>
              </a:rPr>
              <a:t>이형</a:t>
            </a:r>
            <a:r>
              <a:rPr lang="en-US" altLang="ko-KR" sz="1000" dirty="0" smtClean="0">
                <a:solidFill>
                  <a:schemeClr val="accent2"/>
                </a:solidFill>
                <a:latin typeface="+mn-ea"/>
              </a:rPr>
              <a:t>: USB &amp; DIODE , </a:t>
            </a:r>
            <a:r>
              <a:rPr lang="ko-KR" altLang="en-US" sz="1000" dirty="0" smtClean="0">
                <a:solidFill>
                  <a:schemeClr val="accent2"/>
                </a:solidFill>
                <a:latin typeface="+mn-ea"/>
              </a:rPr>
              <a:t>칩</a:t>
            </a:r>
            <a:r>
              <a:rPr lang="en-US" altLang="ko-KR" sz="1000" dirty="0" smtClean="0">
                <a:solidFill>
                  <a:schemeClr val="accent2"/>
                </a:solidFill>
                <a:latin typeface="+mn-ea"/>
              </a:rPr>
              <a:t>: </a:t>
            </a:r>
            <a:r>
              <a:rPr lang="ko-KR" altLang="en-US" sz="1000" dirty="0" smtClean="0">
                <a:solidFill>
                  <a:schemeClr val="accent2"/>
                </a:solidFill>
                <a:latin typeface="+mn-ea"/>
              </a:rPr>
              <a:t>상위 </a:t>
            </a:r>
            <a:r>
              <a:rPr lang="en-US" altLang="ko-KR" sz="1000" dirty="0" smtClean="0">
                <a:solidFill>
                  <a:schemeClr val="accent2"/>
                </a:solidFill>
                <a:latin typeface="+mn-ea"/>
              </a:rPr>
              <a:t>10EA </a:t>
            </a:r>
            <a:r>
              <a:rPr lang="ko-KR" altLang="en-US" sz="1000" dirty="0" smtClean="0">
                <a:solidFill>
                  <a:schemeClr val="accent2"/>
                </a:solidFill>
                <a:latin typeface="+mn-ea"/>
              </a:rPr>
              <a:t>품목 </a:t>
            </a:r>
            <a:r>
              <a:rPr lang="en-US" altLang="ko-KR" sz="1000" dirty="0" smtClean="0">
                <a:solidFill>
                  <a:schemeClr val="accent2"/>
                </a:solidFill>
                <a:latin typeface="+mn-ea"/>
              </a:rPr>
              <a:t>R-CHIP </a:t>
            </a:r>
            <a:r>
              <a:rPr lang="ko-KR" altLang="en-US" sz="1000" dirty="0" smtClean="0">
                <a:solidFill>
                  <a:schemeClr val="accent2"/>
                </a:solidFill>
                <a:latin typeface="+mn-ea"/>
              </a:rPr>
              <a:t>주요 개선 품목 선정 </a:t>
            </a:r>
            <a:endParaRPr lang="en-US" altLang="ko-KR" sz="1000" dirty="0">
              <a:solidFill>
                <a:schemeClr val="accent2"/>
              </a:solidFill>
              <a:latin typeface="+mn-ea"/>
            </a:endParaRP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304169" y="5287078"/>
          <a:ext cx="3259719" cy="1189879"/>
        </p:xfrm>
        <a:graphic>
          <a:graphicData uri="http://schemas.openxmlformats.org/drawingml/2006/table">
            <a:tbl>
              <a:tblPr/>
              <a:tblGrid>
                <a:gridCol w="1603535"/>
                <a:gridCol w="1656184"/>
              </a:tblGrid>
              <a:tr h="1385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Ejector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 품목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Vacuum Filter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 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03747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712" y="5502898"/>
            <a:ext cx="1598576" cy="88574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10" y="5495699"/>
            <a:ext cx="1496629" cy="902053"/>
          </a:xfrm>
          <a:prstGeom prst="rect">
            <a:avLst/>
          </a:prstGeom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5292586"/>
            <a:ext cx="1759291" cy="119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4088" y="5285593"/>
            <a:ext cx="1482337" cy="1198564"/>
          </a:xfrm>
          <a:prstGeom prst="rect">
            <a:avLst/>
          </a:prstGeom>
        </p:spPr>
      </p:pic>
      <p:pic>
        <p:nvPicPr>
          <p:cNvPr id="28" name="Picture 5" descr="E:\PNG\화살표\화살살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6472476" y="5794195"/>
            <a:ext cx="851516" cy="24407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15000"/>
              </a:schemeClr>
            </a:glow>
          </a:effectLst>
          <a:extLst/>
        </p:spPr>
      </p:pic>
      <p:sp>
        <p:nvSpPr>
          <p:cNvPr id="29" name="직사각형 28"/>
          <p:cNvSpPr/>
          <p:nvPr/>
        </p:nvSpPr>
        <p:spPr>
          <a:xfrm>
            <a:off x="6930620" y="5319614"/>
            <a:ext cx="199066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전문 인력 양성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line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worst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개선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소모품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청소주기 관리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Vacuum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확인 문제점 공유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09722" y="5936548"/>
            <a:ext cx="9557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smtClean="0">
                <a:solidFill>
                  <a:srgbClr val="FF0000"/>
                </a:solidFill>
                <a:latin typeface="+mj-ea"/>
                <a:ea typeface="+mj-ea"/>
              </a:rPr>
              <a:t>Vacuum </a:t>
            </a:r>
            <a:r>
              <a:rPr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관리</a:t>
            </a:r>
            <a:endParaRPr lang="ko-KR" altLang="en-US" sz="10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67544" y="1036231"/>
            <a:ext cx="2113830" cy="276999"/>
            <a:chOff x="251524" y="785230"/>
            <a:chExt cx="2113830" cy="306202"/>
          </a:xfrm>
        </p:grpSpPr>
        <p:sp>
          <p:nvSpPr>
            <p:cNvPr id="5" name="직사각형 4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941557" cy="3062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 </a:t>
              </a:r>
              <a:r>
                <a:rPr lang="ko-KR" altLang="en-US" sz="1200" b="1" dirty="0" err="1" smtClean="0">
                  <a:latin typeface="+mn-ea"/>
                </a:rPr>
                <a:t>흡장착</a:t>
              </a:r>
              <a:r>
                <a:rPr lang="ko-KR" altLang="en-US" sz="1200" b="1" dirty="0">
                  <a:latin typeface="+mn-ea"/>
                </a:rPr>
                <a:t> </a:t>
              </a:r>
              <a:r>
                <a:rPr lang="ko-KR" altLang="en-US" sz="1200" b="1" dirty="0" smtClean="0">
                  <a:latin typeface="+mn-ea"/>
                </a:rPr>
                <a:t>현황 및 개선방향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32" name="Rectangle 37"/>
          <p:cNvSpPr>
            <a:spLocks noChangeArrowheads="1"/>
          </p:cNvSpPr>
          <p:nvPr/>
        </p:nvSpPr>
        <p:spPr bwMode="auto">
          <a:xfrm>
            <a:off x="243912" y="694243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SMD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</p:spTree>
    <p:extLst>
      <p:ext uri="{BB962C8B-B14F-4D97-AF65-F5344CB8AC3E}">
        <p14:creationId xmlns:p14="http://schemas.microsoft.com/office/powerpoint/2010/main" val="50739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18559" y="1098986"/>
            <a:ext cx="1737125" cy="239794"/>
            <a:chOff x="251524" y="785230"/>
            <a:chExt cx="1737125" cy="276999"/>
          </a:xfrm>
        </p:grpSpPr>
        <p:sp>
          <p:nvSpPr>
            <p:cNvPr id="5" name="직사각형 4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5648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latin typeface="+mn-ea"/>
                </a:rPr>
                <a:t>정전 예방 </a:t>
              </a:r>
              <a:r>
                <a:rPr lang="en-US" altLang="ko-KR" sz="1200" b="1" dirty="0" smtClean="0">
                  <a:latin typeface="+mn-ea"/>
                </a:rPr>
                <a:t>UPS </a:t>
              </a:r>
              <a:r>
                <a:rPr lang="ko-KR" altLang="en-US" sz="1200" b="1" dirty="0" smtClean="0">
                  <a:latin typeface="+mn-ea"/>
                </a:rPr>
                <a:t>정비</a:t>
              </a:r>
              <a:endParaRPr lang="ko-KR" altLang="en-US" sz="1200" b="1" dirty="0">
                <a:latin typeface="+mn-ea"/>
              </a:endParaRPr>
            </a:p>
          </p:txBody>
        </p:sp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316888"/>
              </p:ext>
            </p:extLst>
          </p:nvPr>
        </p:nvGraphicFramePr>
        <p:xfrm>
          <a:off x="329145" y="1493954"/>
          <a:ext cx="4680518" cy="668049"/>
        </p:xfrm>
        <a:graphic>
          <a:graphicData uri="http://schemas.openxmlformats.org/drawingml/2006/table">
            <a:tbl>
              <a:tblPr/>
              <a:tblGrid>
                <a:gridCol w="670790"/>
                <a:gridCol w="668288"/>
                <a:gridCol w="668288"/>
                <a:gridCol w="668288"/>
                <a:gridCol w="668288"/>
                <a:gridCol w="668288"/>
                <a:gridCol w="668288"/>
              </a:tblGrid>
              <a:tr h="22268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유실유형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유실시간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268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226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5911096"/>
              </p:ext>
            </p:extLst>
          </p:nvPr>
        </p:nvGraphicFramePr>
        <p:xfrm>
          <a:off x="5055765" y="1493954"/>
          <a:ext cx="3811482" cy="14463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323476" y="2262472"/>
            <a:ext cx="46861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전체 유실 유형 </a:t>
            </a:r>
            <a:r>
              <a:rPr lang="en-US" altLang="ko-KR" sz="1000" dirty="0" smtClean="0">
                <a:latin typeface="+mn-ea"/>
              </a:rPr>
              <a:t>2% </a:t>
            </a:r>
            <a:r>
              <a:rPr lang="ko-KR" altLang="en-US" sz="1000" dirty="0" smtClean="0">
                <a:latin typeface="+mn-ea"/>
              </a:rPr>
              <a:t>점유율 차지 </a:t>
            </a:r>
            <a:r>
              <a:rPr lang="en-US" altLang="ko-KR" sz="1000" dirty="0" smtClean="0">
                <a:latin typeface="+mn-ea"/>
              </a:rPr>
              <a:t>/ </a:t>
            </a:r>
            <a:r>
              <a:rPr lang="ko-KR" altLang="en-US" sz="1000" dirty="0" smtClean="0">
                <a:latin typeface="+mn-ea"/>
              </a:rPr>
              <a:t>환경 기후 영향 날씨가 더워질수록 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    </a:t>
            </a:r>
            <a:r>
              <a:rPr lang="ko-KR" altLang="en-US" sz="1000" dirty="0" smtClean="0">
                <a:latin typeface="+mn-ea"/>
              </a:rPr>
              <a:t>정전 발생빈도 증가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설비 고장 발생 및 제품 폐기 발생 예방 필요 </a:t>
            </a:r>
            <a:r>
              <a:rPr lang="en-US" altLang="ko-KR" sz="1000" dirty="0" smtClean="0">
                <a:latin typeface="+mn-ea"/>
              </a:rPr>
              <a:t>UPS </a:t>
            </a:r>
            <a:r>
              <a:rPr lang="ko-KR" altLang="en-US" sz="1000" dirty="0" smtClean="0">
                <a:latin typeface="+mn-ea"/>
              </a:rPr>
              <a:t>안정화 개선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10709" y="3129591"/>
            <a:ext cx="308556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UPS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불능 문제점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배터리 교체주기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- 20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~21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코로나로 엔지니어 출장 불가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노후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UPS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고장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Board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교체 및 전문인력 필요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IMT &amp; SMT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베터리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유지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10%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수준 발생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329145" y="3190353"/>
            <a:ext cx="5553065" cy="1223809"/>
            <a:chOff x="261542" y="3357319"/>
            <a:chExt cx="5553065" cy="1223809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542" y="3357319"/>
              <a:ext cx="1915954" cy="122380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8958" y="3358983"/>
              <a:ext cx="1728192" cy="122214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2694" y="3359227"/>
              <a:ext cx="1681913" cy="122190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36657" y="2940344"/>
            <a:ext cx="1516998" cy="212438"/>
            <a:chOff x="6111660" y="1050757"/>
            <a:chExt cx="2240716" cy="375728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+mj-ea"/>
                  <a:ea typeface="+mj-ea"/>
                </a:rPr>
                <a:t>UPS </a:t>
              </a:r>
              <a:r>
                <a:rPr lang="ko-KR" altLang="en-US" sz="1100" b="1" dirty="0" smtClean="0">
                  <a:latin typeface="+mj-ea"/>
                  <a:ea typeface="+mj-ea"/>
                </a:rPr>
                <a:t>현황 </a:t>
              </a:r>
              <a:r>
                <a:rPr lang="en-US" altLang="ko-KR" sz="1100" b="1" dirty="0" smtClean="0">
                  <a:latin typeface="+mj-ea"/>
                  <a:ea typeface="+mj-ea"/>
                </a:rPr>
                <a:t>&amp; </a:t>
              </a:r>
              <a:r>
                <a:rPr lang="ko-KR" altLang="en-US" sz="1100" b="1" dirty="0" smtClean="0">
                  <a:latin typeface="+mj-ea"/>
                  <a:ea typeface="+mj-ea"/>
                </a:rPr>
                <a:t>문제점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36657" y="4468909"/>
            <a:ext cx="1516998" cy="227631"/>
            <a:chOff x="-59345" y="1898950"/>
            <a:chExt cx="2240716" cy="402599"/>
          </a:xfrm>
        </p:grpSpPr>
        <p:sp>
          <p:nvSpPr>
            <p:cNvPr id="20" name="직사각형 19"/>
            <p:cNvSpPr/>
            <p:nvPr/>
          </p:nvSpPr>
          <p:spPr>
            <a:xfrm>
              <a:off x="-59345" y="1898950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-59345" y="1957046"/>
              <a:ext cx="2240716" cy="344503"/>
            </a:xfrm>
            <a:prstGeom prst="rect">
              <a:avLst/>
            </a:prstGeom>
            <a:solidFill>
              <a:schemeClr val="accent3">
                <a:lumMod val="75000"/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/>
                <a:t>교체 개선 </a:t>
              </a:r>
              <a:r>
                <a:rPr lang="en-US" altLang="ko-KR" sz="1000" b="1" dirty="0" smtClean="0"/>
                <a:t>&amp; </a:t>
              </a:r>
              <a:r>
                <a:rPr lang="ko-KR" altLang="en-US" sz="1000" b="1" dirty="0" smtClean="0"/>
                <a:t>비용검토</a:t>
              </a:r>
              <a:endParaRPr lang="ko-KR" altLang="en-US" sz="1000" b="1" dirty="0"/>
            </a:p>
          </p:txBody>
        </p:sp>
      </p:grpSp>
      <p:graphicFrame>
        <p:nvGraphicFramePr>
          <p:cNvPr id="22" name="표 21"/>
          <p:cNvGraphicFramePr>
            <a:graphicFrameLocks noGrp="1"/>
          </p:cNvGraphicFramePr>
          <p:nvPr>
            <p:extLst/>
          </p:nvPr>
        </p:nvGraphicFramePr>
        <p:xfrm>
          <a:off x="798784" y="4752929"/>
          <a:ext cx="8068466" cy="564885"/>
        </p:xfrm>
        <a:graphic>
          <a:graphicData uri="http://schemas.openxmlformats.org/drawingml/2006/table">
            <a:tbl>
              <a:tblPr/>
              <a:tblGrid>
                <a:gridCol w="876294"/>
                <a:gridCol w="876294"/>
                <a:gridCol w="876294"/>
                <a:gridCol w="876294"/>
                <a:gridCol w="876294"/>
                <a:gridCol w="876294"/>
                <a:gridCol w="1030456"/>
                <a:gridCol w="876294"/>
                <a:gridCol w="903952"/>
              </a:tblGrid>
              <a:tr h="191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307" marR="8307" marT="83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BATTERY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REPAIR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위험물 수출포장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1827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제품규격</a:t>
                      </a:r>
                    </a:p>
                  </a:txBody>
                  <a:tcPr marL="8307" marR="8307" marT="83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80K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50K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30K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KVA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KVA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년식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견적가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8307" marR="8307" marT="83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4,647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3,753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2,502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9,294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12,181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5,004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37,381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4232738" y="3024935"/>
            <a:ext cx="8771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1" i="0" u="none" strike="noStrike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　</a:t>
            </a:r>
            <a:endParaRPr lang="ko-KR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39304" y="4886363"/>
            <a:ext cx="54854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ko-KR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안</a:t>
            </a:r>
            <a:endParaRPr lang="en-US" altLang="ko-KR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787852" y="5225130"/>
            <a:ext cx="78560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전체 배터리 교체 및 </a:t>
            </a:r>
            <a:r>
              <a:rPr lang="en-US" altLang="ko-KR" sz="1000" dirty="0" smtClean="0">
                <a:latin typeface="+mn-ea"/>
              </a:rPr>
              <a:t>REPAIR </a:t>
            </a:r>
            <a:r>
              <a:rPr lang="ko-KR" altLang="en-US" sz="1000" dirty="0" smtClean="0">
                <a:latin typeface="+mn-ea"/>
              </a:rPr>
              <a:t>견적 검토 설비당 </a:t>
            </a:r>
            <a:r>
              <a:rPr lang="en-US" altLang="ko-KR" sz="1000" dirty="0" smtClean="0">
                <a:latin typeface="+mn-ea"/>
              </a:rPr>
              <a:t>15</a:t>
            </a:r>
            <a:r>
              <a:rPr lang="ko-KR" altLang="en-US" sz="1000" dirty="0" smtClean="0">
                <a:latin typeface="+mn-ea"/>
              </a:rPr>
              <a:t>개 품목 견적비용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(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전문적인 기술 인력이 필요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/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출장대응 어려움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)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01296" y="5679470"/>
          <a:ext cx="8065951" cy="564885"/>
        </p:xfrm>
        <a:graphic>
          <a:graphicData uri="http://schemas.openxmlformats.org/drawingml/2006/table">
            <a:tbl>
              <a:tblPr/>
              <a:tblGrid>
                <a:gridCol w="879034"/>
                <a:gridCol w="879034"/>
                <a:gridCol w="879034"/>
                <a:gridCol w="879034"/>
                <a:gridCol w="879034"/>
                <a:gridCol w="879034"/>
                <a:gridCol w="1033679"/>
                <a:gridCol w="879034"/>
                <a:gridCol w="879034"/>
              </a:tblGrid>
              <a:tr h="191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307" marR="8307" marT="83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BATTERY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UR-TR Series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위험물 수출포장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1827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제품규격</a:t>
                      </a:r>
                    </a:p>
                  </a:txBody>
                  <a:tcPr marL="8307" marR="8307" marT="83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80K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50K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30K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KVA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KVA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0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견적가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8307" marR="8307" marT="830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4,647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3,753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2,502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14,298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18,766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3,753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47,719 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307" marR="8307" marT="830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7" name="직사각형 26"/>
          <p:cNvSpPr/>
          <p:nvPr/>
        </p:nvSpPr>
        <p:spPr>
          <a:xfrm>
            <a:off x="251524" y="5865213"/>
            <a:ext cx="54854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</a:rPr>
              <a:t>2</a:t>
            </a:r>
            <a:r>
              <a:rPr lang="ko-KR" alt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1"/>
                </a:solidFill>
              </a:rPr>
              <a:t>안</a:t>
            </a:r>
            <a:endParaRPr lang="en-US" altLang="ko-KR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729173" y="6151875"/>
            <a:ext cx="8015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>
                <a:latin typeface="+mn-ea"/>
              </a:rPr>
              <a:t>신규 </a:t>
            </a:r>
            <a:r>
              <a:rPr lang="en-US" altLang="ko-KR" sz="1000" dirty="0" smtClean="0">
                <a:latin typeface="+mn-ea"/>
              </a:rPr>
              <a:t>UPS </a:t>
            </a:r>
            <a:r>
              <a:rPr lang="ko-KR" altLang="en-US" sz="1000" dirty="0" smtClean="0">
                <a:latin typeface="+mn-ea"/>
              </a:rPr>
              <a:t>장치 설치 </a:t>
            </a:r>
            <a:r>
              <a:rPr lang="en-US" altLang="ko-KR" sz="1000" dirty="0" smtClean="0">
                <a:latin typeface="+mn-ea"/>
              </a:rPr>
              <a:t>Noise </a:t>
            </a:r>
            <a:r>
              <a:rPr lang="ko-KR" altLang="en-US" sz="1000" dirty="0" smtClean="0">
                <a:latin typeface="+mn-ea"/>
              </a:rPr>
              <a:t>고주파 개선 설비 교체 견적비용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(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설계 조립 완료된 상태 입고로 전기 연결 작업으로 설치 가능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)</a:t>
            </a:r>
          </a:p>
        </p:txBody>
      </p:sp>
      <p:sp>
        <p:nvSpPr>
          <p:cNvPr id="29" name="Rectangle 37"/>
          <p:cNvSpPr>
            <a:spLocks noChangeArrowheads="1"/>
          </p:cNvSpPr>
          <p:nvPr/>
        </p:nvSpPr>
        <p:spPr bwMode="auto">
          <a:xfrm>
            <a:off x="243912" y="694243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SMD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</p:spTree>
    <p:extLst>
      <p:ext uri="{BB962C8B-B14F-4D97-AF65-F5344CB8AC3E}">
        <p14:creationId xmlns:p14="http://schemas.microsoft.com/office/powerpoint/2010/main" val="2634448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74041" y="1064411"/>
            <a:ext cx="2120242" cy="258051"/>
            <a:chOff x="251524" y="785230"/>
            <a:chExt cx="2120242" cy="307777"/>
          </a:xfrm>
        </p:grpSpPr>
        <p:sp>
          <p:nvSpPr>
            <p:cNvPr id="5" name="직사각형 4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947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MES</a:t>
              </a:r>
              <a:r>
                <a:rPr lang="en-US" altLang="ko-KR" sz="1400" b="1" dirty="0" smtClean="0">
                  <a:latin typeface="+mn-ea"/>
                </a:rPr>
                <a:t> </a:t>
              </a:r>
              <a:r>
                <a:rPr lang="ko-KR" altLang="en-US" sz="1400" b="1" dirty="0" smtClean="0">
                  <a:latin typeface="+mn-ea"/>
                </a:rPr>
                <a:t>안정화 개선 활동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59" y="1511291"/>
            <a:ext cx="3226233" cy="19272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229" y="1548402"/>
            <a:ext cx="3114221" cy="18970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91935" y="1321771"/>
            <a:ext cx="19303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※ </a:t>
            </a:r>
            <a:r>
              <a:rPr lang="ko-KR" altLang="en-US" sz="1000" b="1" dirty="0" smtClean="0">
                <a:latin typeface="+mj-ea"/>
                <a:ea typeface="+mj-ea"/>
              </a:rPr>
              <a:t>상반기 </a:t>
            </a:r>
            <a:r>
              <a:rPr lang="en-US" altLang="ko-KR" sz="1000" b="1" dirty="0" smtClean="0">
                <a:latin typeface="+mj-ea"/>
                <a:ea typeface="+mj-ea"/>
              </a:rPr>
              <a:t>MES </a:t>
            </a:r>
            <a:r>
              <a:rPr lang="ko-KR" altLang="en-US" sz="1000" b="1" dirty="0" smtClean="0">
                <a:latin typeface="+mj-ea"/>
                <a:ea typeface="+mj-ea"/>
              </a:rPr>
              <a:t>현장 개선 내역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678114" y="1430126"/>
            <a:ext cx="2214366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초기 유실 발생 요인 개선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설비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SETUP PLC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오류 안정화 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스캐너 최적화 조건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SET UP</a:t>
            </a: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6mm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소형 라벨 인식 오류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라벨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Print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조건 최적화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QR_DATA MATRIX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설정 검토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리본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먹지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변경 부적합 개선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신입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MES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이해 및 습관화 교육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337348" y="3457982"/>
            <a:ext cx="1516998" cy="303612"/>
            <a:chOff x="-59345" y="1898950"/>
            <a:chExt cx="2240716" cy="402599"/>
          </a:xfrm>
        </p:grpSpPr>
        <p:sp>
          <p:nvSpPr>
            <p:cNvPr id="12" name="직사각형 11"/>
            <p:cNvSpPr/>
            <p:nvPr/>
          </p:nvSpPr>
          <p:spPr>
            <a:xfrm>
              <a:off x="-59345" y="1898950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-59345" y="1957046"/>
              <a:ext cx="2240716" cy="344503"/>
            </a:xfrm>
            <a:prstGeom prst="rect">
              <a:avLst/>
            </a:prstGeom>
            <a:solidFill>
              <a:schemeClr val="accent3">
                <a:lumMod val="75000"/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/>
                <a:t>하반기 </a:t>
              </a:r>
              <a:r>
                <a:rPr lang="en-US" altLang="ko-KR" sz="1000" b="1" dirty="0" smtClean="0"/>
                <a:t>MES </a:t>
              </a:r>
              <a:r>
                <a:rPr lang="ko-KR" altLang="en-US" sz="1000" b="1" dirty="0" smtClean="0"/>
                <a:t>안정화</a:t>
              </a:r>
              <a:endParaRPr lang="ko-KR" altLang="en-US" sz="1000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66350" y="3825810"/>
            <a:ext cx="8296514" cy="467286"/>
            <a:chOff x="333849" y="3825810"/>
            <a:chExt cx="8296514" cy="372368"/>
          </a:xfrm>
        </p:grpSpPr>
        <p:sp>
          <p:nvSpPr>
            <p:cNvPr id="15" name="AutoShape 1404"/>
            <p:cNvSpPr>
              <a:spLocks noChangeArrowheads="1"/>
            </p:cNvSpPr>
            <p:nvPr/>
          </p:nvSpPr>
          <p:spPr bwMode="auto">
            <a:xfrm>
              <a:off x="333849" y="3868889"/>
              <a:ext cx="947406" cy="329289"/>
            </a:xfrm>
            <a:prstGeom prst="flowChartTerminator">
              <a:avLst/>
            </a:prstGeom>
            <a:gradFill>
              <a:gsLst>
                <a:gs pos="0">
                  <a:schemeClr val="accent3"/>
                </a:gs>
                <a:gs pos="94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smtClean="0">
                  <a:solidFill>
                    <a:srgbClr val="000000"/>
                  </a:solidFill>
                  <a:latin typeface="+mn-ea"/>
                </a:rPr>
                <a:t>유실 최소화</a:t>
              </a:r>
              <a:endParaRPr lang="ko-KR" altLang="en-US" sz="9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6" name="AutoShape 1405"/>
            <p:cNvSpPr>
              <a:spLocks noChangeArrowheads="1"/>
            </p:cNvSpPr>
            <p:nvPr/>
          </p:nvSpPr>
          <p:spPr bwMode="auto">
            <a:xfrm>
              <a:off x="1514376" y="3868889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작업자 교육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습관화</a:t>
              </a:r>
              <a:endParaRPr lang="ko-KR" altLang="en-US" sz="900" b="1" dirty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7" name="AutoShape 1405"/>
            <p:cNvSpPr>
              <a:spLocks noChangeArrowheads="1"/>
            </p:cNvSpPr>
            <p:nvPr/>
          </p:nvSpPr>
          <p:spPr bwMode="auto">
            <a:xfrm>
              <a:off x="2694903" y="3861048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작업 </a:t>
              </a:r>
              <a:r>
                <a:rPr lang="en-US" altLang="ko-KR" sz="900" b="1" dirty="0" smtClean="0">
                  <a:solidFill>
                    <a:srgbClr val="000000"/>
                  </a:solidFill>
                  <a:latin typeface="+mn-ea"/>
                </a:rPr>
                <a:t>MISS</a:t>
              </a:r>
            </a:p>
          </p:txBody>
        </p:sp>
        <p:sp>
          <p:nvSpPr>
            <p:cNvPr id="18" name="AutoShape 1405"/>
            <p:cNvSpPr>
              <a:spLocks noChangeArrowheads="1"/>
            </p:cNvSpPr>
            <p:nvPr/>
          </p:nvSpPr>
          <p:spPr bwMode="auto">
            <a:xfrm>
              <a:off x="3875430" y="3868889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+mn-ea"/>
                </a:rPr>
                <a:t>SYSTEM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오류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19" name="AutoShape 1405"/>
            <p:cNvSpPr>
              <a:spLocks noChangeArrowheads="1"/>
            </p:cNvSpPr>
            <p:nvPr/>
          </p:nvSpPr>
          <p:spPr bwMode="auto">
            <a:xfrm>
              <a:off x="5051839" y="3876730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+mn-ea"/>
                </a:rPr>
                <a:t>EMI PLUS</a:t>
              </a:r>
            </a:p>
            <a:p>
              <a:pPr algn="ctr" rtl="1">
                <a:defRPr sz="1000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+mn-ea"/>
                </a:rPr>
                <a:t>DATA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확인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0" name="AutoShape 1405"/>
            <p:cNvSpPr>
              <a:spLocks noChangeArrowheads="1"/>
            </p:cNvSpPr>
            <p:nvPr/>
          </p:nvSpPr>
          <p:spPr bwMode="auto">
            <a:xfrm>
              <a:off x="6227704" y="3876730"/>
              <a:ext cx="947406" cy="321448"/>
            </a:xfrm>
            <a:prstGeom prst="flowChartProcess">
              <a:avLst/>
            </a:prstGeom>
            <a:gradFill>
              <a:gsLst>
                <a:gs pos="0">
                  <a:schemeClr val="accent5">
                    <a:lumMod val="40000"/>
                    <a:lumOff val="6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</a:gradFill>
            <a:ln>
              <a:headEnd/>
              <a:tailEnd/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900" b="1" dirty="0" smtClean="0">
                  <a:solidFill>
                    <a:srgbClr val="000000"/>
                  </a:solidFill>
                  <a:latin typeface="+mn-ea"/>
                </a:rPr>
                <a:t>KPI </a:t>
              </a: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활용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  <a:p>
              <a:pPr algn="ctr" rtl="1">
                <a:defRPr sz="1000"/>
              </a:pPr>
              <a:r>
                <a:rPr lang="ko-KR" altLang="en-US" sz="900" b="1" dirty="0" smtClean="0">
                  <a:solidFill>
                    <a:srgbClr val="000000"/>
                  </a:solidFill>
                  <a:latin typeface="+mn-ea"/>
                </a:rPr>
                <a:t>공정 운영</a:t>
              </a:r>
              <a:endParaRPr lang="en-US" altLang="ko-KR" sz="900" b="1" dirty="0" smtClean="0">
                <a:solidFill>
                  <a:srgbClr val="000000"/>
                </a:solidFill>
                <a:latin typeface="+mn-ea"/>
              </a:endParaRPr>
            </a:p>
          </p:txBody>
        </p:sp>
        <p:sp>
          <p:nvSpPr>
            <p:cNvPr id="21" name="AutoShape 1415"/>
            <p:cNvSpPr>
              <a:spLocks noChangeArrowheads="1"/>
            </p:cNvSpPr>
            <p:nvPr/>
          </p:nvSpPr>
          <p:spPr bwMode="auto">
            <a:xfrm>
              <a:off x="7403569" y="3825810"/>
              <a:ext cx="1226794" cy="364527"/>
            </a:xfrm>
            <a:prstGeom prst="flowChartTerminator">
              <a:avLst/>
            </a:prstGeom>
            <a:gradFill>
              <a:gsLst>
                <a:gs pos="0">
                  <a:srgbClr val="92D050"/>
                </a:gs>
                <a:gs pos="90000">
                  <a:schemeClr val="accent6">
                    <a:tint val="37000"/>
                    <a:satMod val="300000"/>
                  </a:schemeClr>
                </a:gs>
                <a:gs pos="100000">
                  <a:schemeClr val="accent6">
                    <a:tint val="15000"/>
                    <a:satMod val="350000"/>
                  </a:schemeClr>
                </a:gs>
              </a:gsLst>
            </a:gra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27432" tIns="18288" rIns="27432" bIns="18288" anchor="ctr" upright="1"/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 rtl="1">
                <a:defRPr sz="1000"/>
              </a:pPr>
              <a:r>
                <a:rPr lang="en-US" altLang="ko-KR" sz="900" b="1" dirty="0" smtClean="0">
                  <a:solidFill>
                    <a:schemeClr val="tx2"/>
                  </a:solidFill>
                  <a:latin typeface="+mn-ea"/>
                </a:rPr>
                <a:t>MES </a:t>
              </a:r>
              <a:r>
                <a:rPr lang="ko-KR" altLang="en-US" sz="900" b="1" dirty="0" smtClean="0">
                  <a:solidFill>
                    <a:schemeClr val="tx2"/>
                  </a:solidFill>
                  <a:latin typeface="+mn-ea"/>
                </a:rPr>
                <a:t>운영 안정화</a:t>
              </a:r>
              <a:endParaRPr lang="ko-KR" altLang="en-US" sz="900" b="1" dirty="0">
                <a:solidFill>
                  <a:schemeClr val="tx2"/>
                </a:solidFill>
                <a:latin typeface="+mn-ea"/>
              </a:endParaRPr>
            </a:p>
          </p:txBody>
        </p:sp>
      </p:grpSp>
      <p:cxnSp>
        <p:nvCxnSpPr>
          <p:cNvPr id="22" name="직선 화살표 연결선 21"/>
          <p:cNvCxnSpPr/>
          <p:nvPr/>
        </p:nvCxnSpPr>
        <p:spPr>
          <a:xfrm>
            <a:off x="1413756" y="4077072"/>
            <a:ext cx="23312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2594283" y="4077072"/>
            <a:ext cx="233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endCxn id="18" idx="1"/>
          </p:cNvCxnSpPr>
          <p:nvPr/>
        </p:nvCxnSpPr>
        <p:spPr>
          <a:xfrm>
            <a:off x="3774810" y="4077072"/>
            <a:ext cx="233121" cy="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4955337" y="4086483"/>
            <a:ext cx="233121" cy="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135864" y="4086859"/>
            <a:ext cx="233121" cy="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7298831" y="4086483"/>
            <a:ext cx="233121" cy="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1565135" y="3843740"/>
            <a:ext cx="3425020" cy="467285"/>
          </a:xfrm>
          <a:prstGeom prst="roundRect">
            <a:avLst/>
          </a:prstGeom>
          <a:noFill/>
          <a:ln w="19050">
            <a:solidFill>
              <a:schemeClr val="accent6"/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9" name="Text Box 5"/>
          <p:cNvSpPr txBox="1">
            <a:spLocks noChangeArrowheads="1"/>
          </p:cNvSpPr>
          <p:nvPr/>
        </p:nvSpPr>
        <p:spPr bwMode="gray">
          <a:xfrm>
            <a:off x="2085117" y="4552869"/>
            <a:ext cx="1943100" cy="176946"/>
          </a:xfrm>
          <a:prstGeom prst="roundRect">
            <a:avLst>
              <a:gd name="adj" fmla="val 8334"/>
            </a:avLst>
          </a:prstGeom>
          <a:solidFill>
            <a:srgbClr val="009CE1"/>
          </a:solidFill>
          <a:ln w="6350" cap="flat" cmpd="sng" algn="ctr">
            <a:solidFill>
              <a:srgbClr val="1696C8"/>
            </a:solidFill>
            <a:prstDash val="solid"/>
          </a:ln>
          <a:effectLst/>
        </p:spPr>
        <p:txBody>
          <a:bodyPr tIns="468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7D0900"/>
              </a:buClr>
              <a:defRPr/>
            </a:pPr>
            <a:r>
              <a:rPr kumimoji="0" lang="ko-KR" altLang="en-US" sz="1200" b="1" kern="0" dirty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실시간 공정관리 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2085117" y="4768892"/>
            <a:ext cx="1943100" cy="169227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009CE1"/>
            </a:solidFill>
            <a:prstDash val="solid"/>
          </a:ln>
          <a:effectLst/>
        </p:spPr>
        <p:txBody>
          <a:bodyPr rIns="0"/>
          <a:lstStyle/>
          <a:p>
            <a:pPr marL="85725" lvl="2" indent="-85725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 charset="2"/>
              <a:buChar char="§"/>
              <a:defRPr/>
            </a:pP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투입 실적 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SKIP PASS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관리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5725" lvl="2" indent="-85725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PROCESS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표준화 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5725" lvl="2" indent="-85725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MES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운영 이해도 교육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5725" lvl="2" indent="-85725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 charset="2"/>
              <a:buChar char="§"/>
              <a:defRPr/>
            </a:pPr>
            <a:r>
              <a:rPr kumimoji="0"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오류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항목 개선점 도출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85725" lvl="2" indent="-85725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itchFamily="2" charset="2"/>
              <a:buChar char="§"/>
              <a:defRPr/>
            </a:pP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LINE &amp; </a:t>
            </a:r>
            <a:r>
              <a:rPr lang="ko-KR" altLang="en-US" sz="1100" kern="0" dirty="0" err="1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작지별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MISS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관리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 Box 5"/>
          <p:cNvSpPr txBox="1">
            <a:spLocks noChangeArrowheads="1"/>
          </p:cNvSpPr>
          <p:nvPr/>
        </p:nvSpPr>
        <p:spPr bwMode="gray">
          <a:xfrm>
            <a:off x="350671" y="4552869"/>
            <a:ext cx="1642890" cy="176946"/>
          </a:xfrm>
          <a:prstGeom prst="roundRect">
            <a:avLst>
              <a:gd name="adj" fmla="val 8334"/>
            </a:avLst>
          </a:prstGeom>
          <a:solidFill>
            <a:srgbClr val="009CE1"/>
          </a:solidFill>
          <a:ln w="6350" cap="flat" cmpd="sng" algn="ctr">
            <a:solidFill>
              <a:srgbClr val="1696C8"/>
            </a:solidFill>
            <a:prstDash val="solid"/>
          </a:ln>
          <a:effectLst/>
        </p:spPr>
        <p:txBody>
          <a:bodyPr tIns="468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7D0900"/>
              </a:buClr>
              <a:defRPr/>
            </a:pPr>
            <a:r>
              <a:rPr lang="ko-KR" altLang="en-US" sz="1200" b="1" kern="0" dirty="0" smtClean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순간유실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b="1" kern="0" dirty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50671" y="4768892"/>
            <a:ext cx="1642890" cy="10783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009CE1"/>
            </a:solidFill>
            <a:prstDash val="solid"/>
          </a:ln>
          <a:effectLst/>
        </p:spPr>
        <p:txBody>
          <a:bodyPr rIns="0"/>
          <a:lstStyle/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현장 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LOSS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개선활동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스캔 인식 오류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라벨 인쇄 관리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부품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수량 관리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sz="1100" b="1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3" name="꺾인 연결선 32"/>
          <p:cNvCxnSpPr>
            <a:endCxn id="31" idx="0"/>
          </p:cNvCxnSpPr>
          <p:nvPr/>
        </p:nvCxnSpPr>
        <p:spPr>
          <a:xfrm rot="16200000" flipH="1">
            <a:off x="984900" y="4365652"/>
            <a:ext cx="259773" cy="1146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5095538" y="3843740"/>
            <a:ext cx="2345267" cy="467285"/>
          </a:xfrm>
          <a:prstGeom prst="round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5" name="Text Box 5"/>
          <p:cNvSpPr txBox="1">
            <a:spLocks noChangeArrowheads="1"/>
          </p:cNvSpPr>
          <p:nvPr/>
        </p:nvSpPr>
        <p:spPr bwMode="gray">
          <a:xfrm>
            <a:off x="4088202" y="4565275"/>
            <a:ext cx="3175194" cy="153694"/>
          </a:xfrm>
          <a:prstGeom prst="roundRect">
            <a:avLst>
              <a:gd name="adj" fmla="val 8334"/>
            </a:avLst>
          </a:prstGeom>
          <a:solidFill>
            <a:srgbClr val="009CE1"/>
          </a:solidFill>
          <a:ln w="6350" cap="flat" cmpd="sng" algn="ctr">
            <a:solidFill>
              <a:srgbClr val="1696C8"/>
            </a:solidFill>
            <a:prstDash val="solid"/>
          </a:ln>
          <a:effectLst/>
        </p:spPr>
        <p:txBody>
          <a:bodyPr tIns="468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7D0900"/>
              </a:buClr>
              <a:defRPr/>
            </a:pPr>
            <a:r>
              <a:rPr lang="ko-KR" altLang="en-US" sz="1200" b="1" kern="0" dirty="0" smtClean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유효성 평가 진행</a:t>
            </a:r>
            <a:r>
              <a:rPr kumimoji="0" lang="ko-KR" altLang="en-US" sz="1200" b="1" kern="0" dirty="0" smtClean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b="1" kern="0" dirty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4088202" y="4767397"/>
            <a:ext cx="3167392" cy="169227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009CE1"/>
            </a:solidFill>
            <a:prstDash val="solid"/>
          </a:ln>
          <a:effectLst/>
        </p:spPr>
        <p:txBody>
          <a:bodyPr rIns="0"/>
          <a:lstStyle/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KPI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실적 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DATA /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종합 생산현황 관리 </a:t>
            </a:r>
            <a:endParaRPr lang="en-US" altLang="ko-KR" sz="1100" kern="0" dirty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Line_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가동효율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1100" kern="0" dirty="0" err="1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유실율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lang="en-US" altLang="ko-KR" sz="1100" kern="0" dirty="0" err="1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Upeh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설비 일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월별 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MTBF</a:t>
            </a:r>
          </a:p>
          <a:p>
            <a:pPr marL="171450" lvl="2" indent="-171450" defTabSz="89535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100" kern="0" dirty="0">
                <a:solidFill>
                  <a:srgbClr val="0D0D0D"/>
                </a:solidFill>
                <a:latin typeface="맑은 고딕" pitchFamily="50" charset="-127"/>
              </a:rPr>
              <a:t>Model </a:t>
            </a:r>
            <a:r>
              <a:rPr lang="ko-KR" altLang="en-US" sz="1100" kern="0" dirty="0">
                <a:solidFill>
                  <a:srgbClr val="0D0D0D"/>
                </a:solidFill>
                <a:latin typeface="맑은 고딕" pitchFamily="50" charset="-127"/>
              </a:rPr>
              <a:t>별 공정 </a:t>
            </a:r>
            <a:r>
              <a:rPr lang="ko-KR" altLang="en-US" sz="1100" kern="0" dirty="0" err="1">
                <a:solidFill>
                  <a:srgbClr val="0D0D0D"/>
                </a:solidFill>
                <a:latin typeface="맑은 고딕" pitchFamily="50" charset="-127"/>
              </a:rPr>
              <a:t>불량율</a:t>
            </a:r>
            <a:r>
              <a:rPr lang="ko-KR" altLang="en-US" sz="1100" kern="0" dirty="0">
                <a:solidFill>
                  <a:srgbClr val="0D0D0D"/>
                </a:solidFill>
                <a:latin typeface="맑은 고딕" pitchFamily="50" charset="-127"/>
              </a:rPr>
              <a:t> </a:t>
            </a:r>
            <a:endParaRPr lang="en-US" altLang="ko-KR" sz="1100" kern="0" dirty="0">
              <a:solidFill>
                <a:srgbClr val="0D0D0D"/>
              </a:solidFill>
              <a:latin typeface="맑은 고딕" pitchFamily="50" charset="-127"/>
            </a:endParaRPr>
          </a:p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/>
            </a:pPr>
            <a:endParaRPr kumimoji="0" lang="en-US" altLang="ko-KR" sz="1100" kern="0" dirty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꺾인 연결선 36"/>
          <p:cNvCxnSpPr>
            <a:stCxn id="28" idx="2"/>
            <a:endCxn id="29" idx="0"/>
          </p:cNvCxnSpPr>
          <p:nvPr/>
        </p:nvCxnSpPr>
        <p:spPr>
          <a:xfrm rot="5400000">
            <a:off x="3046234" y="4321458"/>
            <a:ext cx="241844" cy="2209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34" idx="2"/>
            <a:endCxn id="35" idx="0"/>
          </p:cNvCxnSpPr>
          <p:nvPr/>
        </p:nvCxnSpPr>
        <p:spPr>
          <a:xfrm rot="5400000">
            <a:off x="5844861" y="4141964"/>
            <a:ext cx="254250" cy="5923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4137629" y="5928270"/>
            <a:ext cx="3055418" cy="438022"/>
            <a:chOff x="4137629" y="5928270"/>
            <a:chExt cx="3055418" cy="438022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5945" y="5928270"/>
              <a:ext cx="732852" cy="43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04644" y="5928270"/>
              <a:ext cx="722330" cy="43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89520" y="5928270"/>
              <a:ext cx="703527" cy="43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4137629" y="5928270"/>
              <a:ext cx="702469" cy="43802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4" name="TextBox 43"/>
          <p:cNvSpPr txBox="1"/>
          <p:nvPr/>
        </p:nvSpPr>
        <p:spPr>
          <a:xfrm>
            <a:off x="4899652" y="6213451"/>
            <a:ext cx="1478290" cy="246221"/>
          </a:xfrm>
          <a:prstGeom prst="rect">
            <a:avLst/>
          </a:prstGeom>
          <a:solidFill>
            <a:schemeClr val="accent3">
              <a:lumMod val="50000"/>
              <a:alpha val="6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/>
                </a:solidFill>
                <a:latin typeface="+mj-ea"/>
                <a:ea typeface="+mj-ea"/>
              </a:rPr>
              <a:t>Monitoring </a:t>
            </a:r>
            <a:r>
              <a:rPr lang="ko-KR" altLang="en-US" sz="1000" b="1" dirty="0" smtClean="0">
                <a:solidFill>
                  <a:schemeClr val="bg1"/>
                </a:solidFill>
                <a:latin typeface="+mj-ea"/>
                <a:ea typeface="+mj-ea"/>
              </a:rPr>
              <a:t>구현 관리</a:t>
            </a:r>
            <a:endParaRPr lang="ko-KR" altLang="en-US" sz="1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5" name="Text Box 5"/>
          <p:cNvSpPr txBox="1">
            <a:spLocks noChangeArrowheads="1"/>
          </p:cNvSpPr>
          <p:nvPr/>
        </p:nvSpPr>
        <p:spPr bwMode="gray">
          <a:xfrm>
            <a:off x="7308304" y="4558864"/>
            <a:ext cx="1573480" cy="160105"/>
          </a:xfrm>
          <a:prstGeom prst="roundRect">
            <a:avLst>
              <a:gd name="adj" fmla="val 8334"/>
            </a:avLst>
          </a:prstGeom>
          <a:solidFill>
            <a:srgbClr val="009CE1"/>
          </a:solidFill>
          <a:ln w="6350" cap="flat" cmpd="sng" algn="ctr">
            <a:solidFill>
              <a:srgbClr val="1696C8"/>
            </a:solidFill>
            <a:prstDash val="solid"/>
          </a:ln>
          <a:effectLst/>
        </p:spPr>
        <p:txBody>
          <a:bodyPr tIns="46800" bIns="468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7D0900"/>
              </a:buClr>
              <a:defRPr/>
            </a:pPr>
            <a:r>
              <a:rPr lang="ko-KR" altLang="en-US" sz="1200" b="1" kern="0" smtClean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운영 수준 고도화</a:t>
            </a:r>
            <a:r>
              <a:rPr kumimoji="0" lang="ko-KR" altLang="en-US" sz="1200" b="1" kern="0" smtClean="0">
                <a:solidFill>
                  <a:sysClr val="window" lastClr="FFFFF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0" lang="ko-KR" altLang="en-US" sz="1200" b="1" kern="0" dirty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7308304" y="4774886"/>
            <a:ext cx="1573480" cy="168478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rgbClr val="009CE1"/>
            </a:solidFill>
            <a:prstDash val="solid"/>
          </a:ln>
          <a:effectLst/>
        </p:spPr>
        <p:txBody>
          <a:bodyPr rIns="0"/>
          <a:lstStyle/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POWER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유저양성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2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altLang="ko-KR" sz="1100" kern="0" dirty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대처 능력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2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altLang="ko-KR" sz="1100" kern="0" dirty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- LOSS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지속 개선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2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altLang="ko-KR" sz="1100" kern="0" dirty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- DATA </a:t>
            </a:r>
            <a:r>
              <a:rPr lang="ko-KR" altLang="en-US" sz="1100" kern="0" dirty="0" smtClean="0">
                <a:solidFill>
                  <a:srgbClr val="0D0D0D"/>
                </a:solidFill>
                <a:latin typeface="맑은 고딕" pitchFamily="50" charset="-127"/>
                <a:ea typeface="맑은 고딕" pitchFamily="50" charset="-127"/>
              </a:rPr>
              <a:t>검증 관리</a:t>
            </a:r>
            <a:endParaRPr lang="en-US" altLang="ko-KR" sz="1100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2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en-US" altLang="ko-KR" sz="1100" b="1" kern="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1100" b="1" kern="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현지인 중심의</a:t>
            </a:r>
            <a:endParaRPr lang="en-US" altLang="ko-KR" sz="1100" b="1" kern="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2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ko-KR" altLang="en-US" sz="1100" b="1" kern="0" dirty="0" smtClean="0">
                <a:solidFill>
                  <a:schemeClr val="accent1"/>
                </a:solidFill>
                <a:latin typeface="맑은 고딕" pitchFamily="50" charset="-127"/>
                <a:ea typeface="맑은 고딕" pitchFamily="50" charset="-127"/>
              </a:rPr>
              <a:t>체계적 운영 능력 확보</a:t>
            </a:r>
            <a:endParaRPr lang="en-US" altLang="ko-KR" sz="1100" b="1" kern="0" dirty="0" smtClean="0">
              <a:solidFill>
                <a:schemeClr val="accent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71450" lvl="2" indent="-171450" defTabSz="8953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endParaRPr lang="en-US" altLang="ko-KR" sz="1100" b="1" kern="0" dirty="0" smtClean="0">
              <a:solidFill>
                <a:srgbClr val="0D0D0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2240601" y="6087402"/>
            <a:ext cx="1596473" cy="354078"/>
            <a:chOff x="2109879" y="6087402"/>
            <a:chExt cx="1596473" cy="354078"/>
          </a:xfrm>
        </p:grpSpPr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9879" y="6087402"/>
              <a:ext cx="762024" cy="35316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48944" y="6087402"/>
              <a:ext cx="757408" cy="35407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50" name="꺾인 연결선 49"/>
          <p:cNvCxnSpPr>
            <a:stCxn id="21" idx="2"/>
            <a:endCxn id="45" idx="0"/>
          </p:cNvCxnSpPr>
          <p:nvPr/>
        </p:nvCxnSpPr>
        <p:spPr>
          <a:xfrm rot="5400000">
            <a:off x="7984452" y="4393849"/>
            <a:ext cx="275608" cy="544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" name="개체 50"/>
          <p:cNvGraphicFramePr>
            <a:graphicFrameLocks noChangeAspect="1"/>
          </p:cNvGraphicFramePr>
          <p:nvPr>
            <p:extLst/>
          </p:nvPr>
        </p:nvGraphicFramePr>
        <p:xfrm>
          <a:off x="1252229" y="592149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매크로 사용 워크시트" showAsIcon="1" r:id="rId11" imgW="914400" imgH="771480" progId="Excel.SheetMacroEnabled.12">
                  <p:embed/>
                </p:oleObj>
              </mc:Choice>
              <mc:Fallback>
                <p:oleObj name="매크로 사용 워크시트" showAsIcon="1" r:id="rId11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52229" y="592149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2" name="꺾인 연결선 51"/>
          <p:cNvCxnSpPr/>
          <p:nvPr/>
        </p:nvCxnSpPr>
        <p:spPr>
          <a:xfrm rot="10800000">
            <a:off x="1870738" y="6120754"/>
            <a:ext cx="469014" cy="1432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37"/>
          <p:cNvSpPr>
            <a:spLocks noChangeArrowheads="1"/>
          </p:cNvSpPr>
          <p:nvPr/>
        </p:nvSpPr>
        <p:spPr bwMode="auto">
          <a:xfrm>
            <a:off x="243912" y="694243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SMD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</p:spTree>
    <p:extLst>
      <p:ext uri="{BB962C8B-B14F-4D97-AF65-F5344CB8AC3E}">
        <p14:creationId xmlns:p14="http://schemas.microsoft.com/office/powerpoint/2010/main" val="16259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625734"/>
              </p:ext>
            </p:extLst>
          </p:nvPr>
        </p:nvGraphicFramePr>
        <p:xfrm>
          <a:off x="466077" y="5185978"/>
          <a:ext cx="8207065" cy="1164360"/>
        </p:xfrm>
        <a:graphic>
          <a:graphicData uri="http://schemas.openxmlformats.org/drawingml/2006/table">
            <a:tbl>
              <a:tblPr/>
              <a:tblGrid>
                <a:gridCol w="764106"/>
                <a:gridCol w="2094217"/>
                <a:gridCol w="764106"/>
                <a:gridCol w="764106"/>
                <a:gridCol w="764106"/>
                <a:gridCol w="764106"/>
                <a:gridCol w="764106"/>
                <a:gridCol w="764106"/>
                <a:gridCol w="764106"/>
              </a:tblGrid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 상반기 실적 유실 분석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LINE/MODEL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성능복원 개선 진행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전개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9014868"/>
              </p:ext>
            </p:extLst>
          </p:nvPr>
        </p:nvGraphicFramePr>
        <p:xfrm>
          <a:off x="251520" y="836613"/>
          <a:ext cx="8640960" cy="5579898"/>
        </p:xfrm>
        <a:graphic>
          <a:graphicData uri="http://schemas.openxmlformats.org/drawingml/2006/table">
            <a:tbl>
              <a:tblPr/>
              <a:tblGrid>
                <a:gridCol w="43204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966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과제명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50" b="1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AXIAL</a:t>
                      </a:r>
                      <a:r>
                        <a:rPr lang="ko-KR" altLang="en-US" sz="1050" b="1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설비 유실 개선을 통한 효율 향상</a:t>
                      </a:r>
                      <a:endParaRPr lang="ko-KR" altLang="en-US" sz="105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2020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06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김남수 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부문장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김태관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법인장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추진배경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목적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+mn-ea"/>
                        </a:rPr>
                        <a:t>     :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endParaRPr lang="en-US" altLang="ko-KR" sz="8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8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AXIAL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설비 성능복원 개선</a:t>
                      </a:r>
                      <a:endParaRPr lang="en-US" altLang="ko-KR" sz="8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추진목표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기대효과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유실 및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흡착율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 개선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    </a:t>
                      </a:r>
                      <a:endParaRPr lang="ko-KR" altLang="en-US" sz="1000" b="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투자비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AXIAL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</a:rPr>
                        <a:t>성능복원 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비용 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상반기 투자 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  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하반기 실행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476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2924944"/>
            <a:ext cx="229421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유실 발생 근본적 요인 제거 활동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449272" y="3719033"/>
          <a:ext cx="4048880" cy="493395"/>
        </p:xfrm>
        <a:graphic>
          <a:graphicData uri="http://schemas.openxmlformats.org/drawingml/2006/table">
            <a:tbl>
              <a:tblPr/>
              <a:tblGrid>
                <a:gridCol w="8097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977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977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97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097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유실절감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재무성과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 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113,630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1,409,804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21,506,454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449273" y="4293096"/>
          <a:ext cx="4048880" cy="545074"/>
        </p:xfrm>
        <a:graphic>
          <a:graphicData uri="http://schemas.openxmlformats.org/drawingml/2006/table">
            <a:tbl>
              <a:tblPr/>
              <a:tblGrid>
                <a:gridCol w="5061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82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405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6600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8611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2610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611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0611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389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수준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재무성과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ROI(</a:t>
                      </a:r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610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 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25.5%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35,083,556 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39,965,398 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4639517" y="3715401"/>
          <a:ext cx="4033626" cy="1173480"/>
        </p:xfrm>
        <a:graphic>
          <a:graphicData uri="http://schemas.openxmlformats.org/drawingml/2006/table">
            <a:tbl>
              <a:tblPr/>
              <a:tblGrid>
                <a:gridCol w="13445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45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454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B-LINE AVK2B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C-LINE AVK3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Cutter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'Insertion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'Anvil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Chuck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Slider unit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382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'Conveyor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65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17,365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14,982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025187"/>
              </p:ext>
            </p:extLst>
          </p:nvPr>
        </p:nvGraphicFramePr>
        <p:xfrm>
          <a:off x="4630660" y="2321961"/>
          <a:ext cx="4056140" cy="838200"/>
        </p:xfrm>
        <a:graphic>
          <a:graphicData uri="http://schemas.openxmlformats.org/drawingml/2006/table">
            <a:tbl>
              <a:tblPr/>
              <a:tblGrid>
                <a:gridCol w="811228"/>
                <a:gridCol w="811228"/>
                <a:gridCol w="811228"/>
                <a:gridCol w="811228"/>
                <a:gridCol w="811228"/>
              </a:tblGrid>
              <a:tr h="209550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</a:tr>
              <a:tr h="20955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4949970" y="5472119"/>
            <a:ext cx="3614762" cy="783123"/>
            <a:chOff x="4949970" y="5472119"/>
            <a:chExt cx="3614762" cy="783123"/>
          </a:xfrm>
        </p:grpSpPr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4949970" y="5472119"/>
              <a:ext cx="432048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36" y="5661248"/>
              <a:ext cx="1184420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36" y="5877272"/>
              <a:ext cx="608356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6428062" y="6066113"/>
              <a:ext cx="1184420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7380312" y="6255242"/>
              <a:ext cx="1184420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9282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17205" y="1089192"/>
            <a:ext cx="2613967" cy="276999"/>
            <a:chOff x="251524" y="785230"/>
            <a:chExt cx="2613967" cy="323575"/>
          </a:xfrm>
        </p:grpSpPr>
        <p:sp>
          <p:nvSpPr>
            <p:cNvPr id="15" name="직사각형 14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2441694" cy="3235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AXIAL </a:t>
              </a:r>
              <a:r>
                <a:rPr lang="ko-KR" altLang="en-US" sz="1200" b="1" dirty="0" smtClean="0">
                  <a:latin typeface="+mn-ea"/>
                </a:rPr>
                <a:t>상반기 현황 및 개선 방향</a:t>
              </a:r>
              <a:endParaRPr lang="ko-KR" altLang="en-US" sz="1200" b="1" dirty="0">
                <a:latin typeface="+mn-ea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78037"/>
              </p:ext>
            </p:extLst>
          </p:nvPr>
        </p:nvGraphicFramePr>
        <p:xfrm>
          <a:off x="290848" y="1352941"/>
          <a:ext cx="4845139" cy="1369472"/>
        </p:xfrm>
        <a:graphic>
          <a:graphicData uri="http://schemas.openxmlformats.org/drawingml/2006/table">
            <a:tbl>
              <a:tblPr/>
              <a:tblGrid>
                <a:gridCol w="685088"/>
                <a:gridCol w="594293"/>
                <a:gridCol w="594293"/>
                <a:gridCol w="594293"/>
                <a:gridCol w="594293"/>
                <a:gridCol w="594293"/>
                <a:gridCol w="594293"/>
                <a:gridCol w="594293"/>
              </a:tblGrid>
              <a:tr h="28831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276297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42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76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0.623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0.835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0.406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0.312 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0.469 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차트 36">
            <a:extLst>
              <a:ext uri="{FF2B5EF4-FFF2-40B4-BE49-F238E27FC236}">
                <a16:creationId xmlns:lc="http://schemas.openxmlformats.org/drawingml/2006/lockedCanvas" xmlns:a16="http://schemas.microsoft.com/office/drawing/2014/main" xmlns="" id="{1A106EF8-4A8F-4AD9-BF75-43B63656B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0123271"/>
              </p:ext>
            </p:extLst>
          </p:nvPr>
        </p:nvGraphicFramePr>
        <p:xfrm>
          <a:off x="5256084" y="1255037"/>
          <a:ext cx="3528387" cy="1492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299983" y="2747443"/>
            <a:ext cx="8651825" cy="334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 smtClean="0">
                <a:latin typeface="+mn-ea"/>
              </a:rPr>
              <a:t>상반기 </a:t>
            </a:r>
            <a:r>
              <a:rPr lang="en-US" altLang="ko-KR" sz="1000" dirty="0" smtClean="0">
                <a:latin typeface="+mn-ea"/>
              </a:rPr>
              <a:t>AXIAL </a:t>
            </a:r>
            <a:r>
              <a:rPr lang="ko-KR" altLang="en-US" sz="1000" dirty="0" smtClean="0">
                <a:latin typeface="+mn-ea"/>
              </a:rPr>
              <a:t>설비 </a:t>
            </a:r>
            <a:r>
              <a:rPr lang="en-US" altLang="ko-KR" sz="1000" dirty="0" smtClean="0">
                <a:latin typeface="+mn-ea"/>
              </a:rPr>
              <a:t>PART </a:t>
            </a:r>
            <a:r>
              <a:rPr lang="ko-KR" altLang="en-US" sz="1000" dirty="0" smtClean="0">
                <a:latin typeface="+mn-ea"/>
              </a:rPr>
              <a:t>정비 활동 관련 부품 공급 및 코로나 영향에 납기 지연 발생 </a:t>
            </a:r>
            <a:r>
              <a:rPr lang="en-US" altLang="ko-KR" sz="1000" dirty="0" smtClean="0">
                <a:latin typeface="+mn-ea"/>
              </a:rPr>
              <a:t>( 6/9</a:t>
            </a:r>
            <a:r>
              <a:rPr lang="ko-KR" altLang="en-US" sz="1000" dirty="0" smtClean="0">
                <a:latin typeface="+mn-ea"/>
              </a:rPr>
              <a:t>일 입고 </a:t>
            </a:r>
            <a:r>
              <a:rPr lang="ko-KR" altLang="en-US" sz="1000" dirty="0" err="1" smtClean="0">
                <a:latin typeface="+mn-ea"/>
              </a:rPr>
              <a:t>完</a:t>
            </a:r>
            <a:r>
              <a:rPr lang="ko-KR" altLang="en-US" sz="1000" dirty="0" smtClean="0">
                <a:latin typeface="+mn-ea"/>
              </a:rPr>
              <a:t> 하반기 실행 계획</a:t>
            </a:r>
            <a:r>
              <a:rPr lang="en-US" altLang="ko-KR" sz="1000" dirty="0">
                <a:latin typeface="+mn-ea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A96886DB-CC4B-4D6C-8F27-6202E031B83A}"/>
              </a:ext>
            </a:extLst>
          </p:cNvPr>
          <p:cNvSpPr txBox="1"/>
          <p:nvPr/>
        </p:nvSpPr>
        <p:spPr>
          <a:xfrm>
            <a:off x="315652" y="3100188"/>
            <a:ext cx="1909497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신규 설비 현황 문제 개선 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17406"/>
              </p:ext>
            </p:extLst>
          </p:nvPr>
        </p:nvGraphicFramePr>
        <p:xfrm>
          <a:off x="315652" y="3401656"/>
          <a:ext cx="3860800" cy="647700"/>
        </p:xfrm>
        <a:graphic>
          <a:graphicData uri="http://schemas.openxmlformats.org/drawingml/2006/table">
            <a:tbl>
              <a:tblPr/>
              <a:tblGrid>
                <a:gridCol w="965200"/>
                <a:gridCol w="965200"/>
                <a:gridCol w="965200"/>
                <a:gridCol w="965200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0.406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309437" y="4053410"/>
            <a:ext cx="8651825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VAA04 (AV132) :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전체 적인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MODEL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충전기 생산에 따른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C/T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증가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/ 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동일 설비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,MODEL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검토  점당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C/T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차이점 및 문제점 개선 방향 선정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10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4" name="꺾인 연결선 13"/>
          <p:cNvCxnSpPr>
            <a:stCxn id="7" idx="1"/>
            <a:endCxn id="19" idx="1"/>
          </p:cNvCxnSpPr>
          <p:nvPr/>
        </p:nvCxnSpPr>
        <p:spPr>
          <a:xfrm rot="10800000" flipV="1">
            <a:off x="309438" y="3725505"/>
            <a:ext cx="6215" cy="474611"/>
          </a:xfrm>
          <a:prstGeom prst="bentConnector3">
            <a:avLst>
              <a:gd name="adj1" fmla="val 377819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315652" y="3627374"/>
            <a:ext cx="945785" cy="216024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A96886DB-CC4B-4D6C-8F27-6202E031B83A}"/>
              </a:ext>
            </a:extLst>
          </p:cNvPr>
          <p:cNvSpPr txBox="1"/>
          <p:nvPr/>
        </p:nvSpPr>
        <p:spPr>
          <a:xfrm>
            <a:off x="299983" y="4357142"/>
            <a:ext cx="2037737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설비 성능 최적화 개선 활동 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8073" y="4614436"/>
            <a:ext cx="8965927" cy="1933436"/>
            <a:chOff x="178073" y="4505109"/>
            <a:chExt cx="8965927" cy="2037820"/>
          </a:xfrm>
        </p:grpSpPr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xmlns="" id="{00000000-0008-0000-0400-000033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983" y="4540969"/>
              <a:ext cx="2232248" cy="167157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063" y="4540969"/>
              <a:ext cx="2016224" cy="1863518"/>
            </a:xfrm>
            <a:prstGeom prst="rect">
              <a:avLst/>
            </a:prstGeom>
          </p:spPr>
        </p:pic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xmlns="" id="{00000000-0008-0000-0400-000032000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506341" y="4791843"/>
              <a:ext cx="1645482" cy="11959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7" name="Picture 9">
              <a:extLst>
                <a:ext uri="{FF2B5EF4-FFF2-40B4-BE49-F238E27FC236}">
                  <a16:creationId xmlns:a16="http://schemas.microsoft.com/office/drawing/2014/main" xmlns="" id="{36EC9893-B045-48EC-9ACC-740B01AC5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30777" y="4581127"/>
              <a:ext cx="946418" cy="163141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0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2056195" y="5054825"/>
              <a:ext cx="1224136" cy="773525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6">
                  <a:alpha val="15000"/>
                </a:schemeClr>
              </a:glow>
            </a:effectLst>
            <a:extLst/>
          </p:spPr>
        </p:pic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21005554-B5CE-4CAC-806E-F2FC4ED7A7CD}"/>
                </a:ext>
              </a:extLst>
            </p:cNvPr>
            <p:cNvSpPr/>
            <p:nvPr/>
          </p:nvSpPr>
          <p:spPr>
            <a:xfrm>
              <a:off x="178073" y="6219764"/>
              <a:ext cx="4969989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비가시적 삽입 오류 개선 </a:t>
              </a:r>
              <a:r>
                <a:rPr lang="en-US" altLang="ko-KR" sz="1000" dirty="0" smtClean="0">
                  <a:solidFill>
                    <a:schemeClr val="accent1"/>
                  </a:solidFill>
                  <a:latin typeface="+mj-ea"/>
                  <a:ea typeface="+mj-ea"/>
                </a:rPr>
                <a:t>“VAA05” </a:t>
              </a:r>
              <a:r>
                <a:rPr lang="en-US" altLang="ko-KR" sz="1000" u="sng" dirty="0">
                  <a:solidFill>
                    <a:schemeClr val="accent1"/>
                  </a:solidFill>
                  <a:latin typeface="+mj-ea"/>
                  <a:ea typeface="+mj-ea"/>
                </a:rPr>
                <a:t>solenoid valve </a:t>
              </a:r>
              <a:r>
                <a:rPr lang="en-US" altLang="ko-KR" sz="1000" u="sng" dirty="0" smtClean="0">
                  <a:solidFill>
                    <a:schemeClr val="accent1"/>
                  </a:solidFill>
                  <a:latin typeface="+mj-ea"/>
                  <a:ea typeface="+mj-ea"/>
                </a:rPr>
                <a:t>TEST MODEL </a:t>
              </a:r>
              <a:r>
                <a:rPr lang="ko-KR" altLang="en-US" sz="1000" u="sng" dirty="0" smtClean="0">
                  <a:solidFill>
                    <a:schemeClr val="accent1"/>
                  </a:solidFill>
                  <a:latin typeface="+mj-ea"/>
                  <a:ea typeface="+mj-ea"/>
                </a:rPr>
                <a:t>교체 검증 진행</a:t>
              </a:r>
              <a:endParaRPr lang="en-US" altLang="ko-KR" sz="1000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46639" y="5950930"/>
              <a:ext cx="928459" cy="261610"/>
            </a:xfrm>
            <a:prstGeom prst="rect">
              <a:avLst/>
            </a:prstGeom>
            <a:solidFill>
              <a:srgbClr val="FFFF00">
                <a:alpha val="63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FF0000"/>
                  </a:solidFill>
                </a:rPr>
                <a:t>신형  </a:t>
              </a:r>
              <a:r>
                <a:rPr lang="en-US" altLang="ko-KR" sz="1100" b="1" dirty="0" smtClean="0">
                  <a:solidFill>
                    <a:srgbClr val="FF0000"/>
                  </a:solidFill>
                </a:rPr>
                <a:t>Valve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79654" y="5950930"/>
              <a:ext cx="1128835" cy="261610"/>
            </a:xfrm>
            <a:prstGeom prst="rect">
              <a:avLst/>
            </a:prstGeom>
            <a:solidFill>
              <a:srgbClr val="FFFF00">
                <a:alpha val="63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FF0000"/>
                  </a:solidFill>
                </a:rPr>
                <a:t>Original Valve</a:t>
              </a:r>
              <a:endParaRPr lang="ko-KR" altLang="en-US" sz="11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7164287" y="4614017"/>
              <a:ext cx="1979713" cy="1246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t">
                <a:lnSpc>
                  <a:spcPct val="150000"/>
                </a:lnSpc>
              </a:pPr>
              <a:r>
                <a:rPr lang="ko-KR" altLang="en-US" sz="1000" b="1" dirty="0">
                  <a:latin typeface="+mj-ea"/>
                  <a:ea typeface="+mj-ea"/>
                </a:rPr>
                <a:t>＃ </a:t>
              </a:r>
              <a:r>
                <a:rPr lang="ko-KR" altLang="en-US" sz="1000" b="1" dirty="0" smtClean="0">
                  <a:latin typeface="+mj-ea"/>
                  <a:ea typeface="+mj-ea"/>
                </a:rPr>
                <a:t>설비 </a:t>
              </a:r>
              <a:r>
                <a:rPr lang="en-US" altLang="ko-KR" sz="1000" b="1" dirty="0" smtClean="0">
                  <a:latin typeface="+mj-ea"/>
                  <a:ea typeface="+mj-ea"/>
                </a:rPr>
                <a:t>ISSUE </a:t>
              </a:r>
              <a:r>
                <a:rPr lang="ko-KR" altLang="en-US" sz="1000" b="1" dirty="0" smtClean="0">
                  <a:latin typeface="+mj-ea"/>
                  <a:ea typeface="+mj-ea"/>
                </a:rPr>
                <a:t>내용 개선 활동</a:t>
              </a:r>
              <a:endParaRPr lang="en-US" altLang="ko-KR" sz="1000" b="1" dirty="0">
                <a:latin typeface="+mj-ea"/>
                <a:ea typeface="+mj-ea"/>
              </a:endParaRPr>
            </a:p>
            <a:p>
              <a:pPr marL="171450" indent="-171450" fontAlgn="t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000" dirty="0" smtClean="0">
                  <a:latin typeface="+mj-ea"/>
                  <a:ea typeface="+mj-ea"/>
                </a:rPr>
                <a:t>삽입 </a:t>
              </a:r>
              <a:r>
                <a:rPr lang="en-US" altLang="ko-KR" sz="1000" dirty="0" smtClean="0">
                  <a:latin typeface="+mj-ea"/>
                  <a:ea typeface="+mj-ea"/>
                </a:rPr>
                <a:t>ERROR </a:t>
              </a:r>
              <a:r>
                <a:rPr lang="ko-KR" altLang="en-US" sz="1000" dirty="0" smtClean="0">
                  <a:latin typeface="+mj-ea"/>
                  <a:ea typeface="+mj-ea"/>
                </a:rPr>
                <a:t>문제점</a:t>
              </a:r>
              <a:endParaRPr lang="en-US" altLang="ko-KR" sz="1000" dirty="0" smtClean="0">
                <a:latin typeface="+mj-ea"/>
                <a:ea typeface="+mj-ea"/>
              </a:endParaRPr>
            </a:p>
            <a:p>
              <a:pPr marL="171450" indent="-171450" fontAlgn="t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000" dirty="0" err="1" smtClean="0">
                  <a:latin typeface="+mj-ea"/>
                  <a:ea typeface="+mj-ea"/>
                </a:rPr>
                <a:t>싱가폴</a:t>
              </a:r>
              <a:r>
                <a:rPr lang="ko-KR" altLang="en-US" sz="1000" dirty="0" smtClean="0">
                  <a:latin typeface="+mj-ea"/>
                  <a:ea typeface="+mj-ea"/>
                </a:rPr>
                <a:t> 공장 검토 의뢰 진행</a:t>
              </a:r>
              <a:endParaRPr lang="en-US" altLang="ko-KR" sz="1000" dirty="0" smtClean="0">
                <a:latin typeface="+mj-ea"/>
                <a:ea typeface="+mj-ea"/>
              </a:endParaRPr>
            </a:p>
            <a:p>
              <a:pPr marL="171450" indent="-171450" fontAlgn="t">
                <a:lnSpc>
                  <a:spcPct val="150000"/>
                </a:lnSpc>
                <a:buFont typeface="Wingdings" panose="05000000000000000000" pitchFamily="2" charset="2"/>
                <a:buChar char="u"/>
              </a:pPr>
              <a:r>
                <a:rPr lang="ko-KR" altLang="en-US" sz="1000" dirty="0" smtClean="0">
                  <a:latin typeface="+mj-ea"/>
                  <a:ea typeface="+mj-ea"/>
                </a:rPr>
                <a:t>부품 차이 비교 </a:t>
              </a:r>
              <a:r>
                <a:rPr lang="en-US" altLang="ko-KR" sz="1000" dirty="0" smtClean="0">
                  <a:latin typeface="+mj-ea"/>
                  <a:ea typeface="+mj-ea"/>
                </a:rPr>
                <a:t>TEST </a:t>
              </a:r>
              <a:r>
                <a:rPr lang="ko-KR" altLang="en-US" sz="1000" dirty="0" smtClean="0">
                  <a:latin typeface="+mj-ea"/>
                  <a:ea typeface="+mj-ea"/>
                </a:rPr>
                <a:t>개선점</a:t>
              </a:r>
              <a:endParaRPr lang="en-US" altLang="ko-KR" sz="1000" dirty="0" smtClean="0">
                <a:latin typeface="+mj-ea"/>
                <a:ea typeface="+mj-ea"/>
              </a:endParaRPr>
            </a:p>
            <a:p>
              <a:pPr fontAlgn="t">
                <a:lnSpc>
                  <a:spcPct val="150000"/>
                </a:lnSpc>
              </a:pPr>
              <a:r>
                <a:rPr lang="en-US" altLang="ko-KR" sz="1000" dirty="0">
                  <a:latin typeface="+mj-ea"/>
                  <a:ea typeface="+mj-ea"/>
                </a:rPr>
                <a:t> </a:t>
              </a:r>
              <a:r>
                <a:rPr lang="en-US" altLang="ko-KR" sz="1000" dirty="0" smtClean="0">
                  <a:latin typeface="+mj-ea"/>
                  <a:ea typeface="+mj-ea"/>
                </a:rPr>
                <a:t>  - </a:t>
              </a:r>
              <a:r>
                <a:rPr lang="ko-KR" altLang="en-US" sz="1000" dirty="0" smtClean="0">
                  <a:latin typeface="+mj-ea"/>
                  <a:ea typeface="+mj-ea"/>
                </a:rPr>
                <a:t>오류↑ 선적 세부 검토요청</a:t>
              </a:r>
              <a:endParaRPr lang="en-US" altLang="ko-KR" sz="1000" dirty="0">
                <a:latin typeface="+mj-ea"/>
                <a:ea typeface="+mj-ea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148063" y="4505109"/>
              <a:ext cx="3888433" cy="200196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230923" y="4511269"/>
              <a:ext cx="4827566" cy="2001960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xmlns="" id="{8F2520BF-1977-4EA2-AADD-DBBD9ECBA052}"/>
                </a:ext>
              </a:extLst>
            </p:cNvPr>
            <p:cNvGrpSpPr/>
            <p:nvPr/>
          </p:nvGrpSpPr>
          <p:grpSpPr>
            <a:xfrm>
              <a:off x="7277103" y="5958045"/>
              <a:ext cx="1677646" cy="430243"/>
              <a:chOff x="7987618" y="2782672"/>
              <a:chExt cx="3533820" cy="1012874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xmlns="" id="{4EACE545-415E-4048-BA54-29FF5ADCCB1D}"/>
                  </a:ext>
                </a:extLst>
              </p:cNvPr>
              <p:cNvSpPr/>
              <p:nvPr/>
            </p:nvSpPr>
            <p:spPr>
              <a:xfrm>
                <a:off x="9073214" y="2782672"/>
                <a:ext cx="2448224" cy="1012874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xmlns="" id="{00256B0C-5938-4850-A529-32655A266D0C}"/>
                  </a:ext>
                </a:extLst>
              </p:cNvPr>
              <p:cNvSpPr/>
              <p:nvPr/>
            </p:nvSpPr>
            <p:spPr>
              <a:xfrm>
                <a:off x="7987618" y="2782672"/>
                <a:ext cx="1468591" cy="1012874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smtClean="0">
                    <a:ln>
                      <a:solidFill>
                        <a:srgbClr val="0E4EAA">
                          <a:shade val="50000"/>
                          <a:alpha val="0"/>
                        </a:srgbClr>
                      </a:solidFill>
                    </a:ln>
                    <a:solidFill>
                      <a:srgbClr val="FFFFFF"/>
                    </a:solidFill>
                    <a:latin typeface="Bebas" pitchFamily="2" charset="0"/>
                  </a:rPr>
                  <a:t>검토사항</a:t>
                </a:r>
                <a:endParaRPr lang="en-US" altLang="ko-KR" sz="1000" dirty="0">
                  <a:ln>
                    <a:solidFill>
                      <a:srgbClr val="0E4EAA">
                        <a:shade val="50000"/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Bebas" pitchFamily="2" charset="0"/>
                </a:endParaRPr>
              </a:p>
            </p:txBody>
          </p:sp>
        </p:grp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165950"/>
              </p:ext>
            </p:extLst>
          </p:nvPr>
        </p:nvGraphicFramePr>
        <p:xfrm>
          <a:off x="4977195" y="3219429"/>
          <a:ext cx="4064000" cy="876300"/>
        </p:xfrm>
        <a:graphic>
          <a:graphicData uri="http://schemas.openxmlformats.org/drawingml/2006/table">
            <a:tbl>
              <a:tblPr/>
              <a:tblGrid>
                <a:gridCol w="1016000"/>
                <a:gridCol w="1016000"/>
                <a:gridCol w="1016000"/>
                <a:gridCol w="1016000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L43E6_ADY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L48MSFR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차이점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 (04)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 (05)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차이점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7" name="Picture 5" descr="E:\PNG\화살표\화살살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243202" y="3366132"/>
            <a:ext cx="656947" cy="77352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15000"/>
              </a:schemeClr>
            </a:glow>
          </a:effectLst>
          <a:extLst/>
        </p:spPr>
      </p:pic>
      <p:sp>
        <p:nvSpPr>
          <p:cNvPr id="35" name="TextBox 34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sp>
        <p:nvSpPr>
          <p:cNvPr id="44" name="Rectangle 37"/>
          <p:cNvSpPr>
            <a:spLocks noChangeArrowheads="1"/>
          </p:cNvSpPr>
          <p:nvPr/>
        </p:nvSpPr>
        <p:spPr bwMode="auto">
          <a:xfrm>
            <a:off x="243912" y="694243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IMT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</p:spTree>
    <p:extLst>
      <p:ext uri="{BB962C8B-B14F-4D97-AF65-F5344CB8AC3E}">
        <p14:creationId xmlns:p14="http://schemas.microsoft.com/office/powerpoint/2010/main" val="3529885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22028" y="1052167"/>
            <a:ext cx="3080441" cy="207498"/>
            <a:chOff x="251524" y="785230"/>
            <a:chExt cx="3080441" cy="276999"/>
          </a:xfrm>
        </p:grpSpPr>
        <p:sp>
          <p:nvSpPr>
            <p:cNvPr id="15" name="직사각형 14"/>
            <p:cNvSpPr/>
            <p:nvPr/>
          </p:nvSpPr>
          <p:spPr>
            <a:xfrm>
              <a:off x="251524" y="859438"/>
              <a:ext cx="172273" cy="20279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29081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j-ea"/>
                </a:rPr>
                <a:t>LINE </a:t>
              </a:r>
              <a:r>
                <a:rPr lang="en-US" altLang="ko-KR" sz="1200" b="1" dirty="0">
                  <a:latin typeface="+mj-ea"/>
                </a:rPr>
                <a:t>&amp; </a:t>
              </a:r>
              <a:r>
                <a:rPr lang="ko-KR" altLang="en-US" sz="1200" b="1" dirty="0">
                  <a:latin typeface="+mj-ea"/>
                </a:rPr>
                <a:t>점유율 별 주력 </a:t>
              </a:r>
              <a:r>
                <a:rPr lang="en-US" altLang="ko-KR" sz="1200" b="1" dirty="0">
                  <a:latin typeface="+mj-ea"/>
                </a:rPr>
                <a:t>MODEL </a:t>
              </a:r>
              <a:r>
                <a:rPr lang="ko-KR" altLang="en-US" sz="1200" b="1" dirty="0">
                  <a:latin typeface="+mj-ea"/>
                </a:rPr>
                <a:t>개선점</a:t>
              </a:r>
              <a:endParaRPr lang="ko-KR" altLang="en-US" sz="1200" b="1" dirty="0">
                <a:latin typeface="+mn-ea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60441"/>
              </p:ext>
            </p:extLst>
          </p:nvPr>
        </p:nvGraphicFramePr>
        <p:xfrm>
          <a:off x="251524" y="1307503"/>
          <a:ext cx="8712965" cy="3056572"/>
        </p:xfrm>
        <a:graphic>
          <a:graphicData uri="http://schemas.openxmlformats.org/drawingml/2006/table">
            <a:tbl>
              <a:tblPr/>
              <a:tblGrid>
                <a:gridCol w="696521"/>
                <a:gridCol w="1112499"/>
                <a:gridCol w="2118584"/>
                <a:gridCol w="683623"/>
                <a:gridCol w="683623"/>
                <a:gridCol w="683623"/>
                <a:gridCol w="683623"/>
                <a:gridCol w="683623"/>
                <a:gridCol w="683623"/>
                <a:gridCol w="683623"/>
              </a:tblGrid>
              <a:tr h="3658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44" marR="9144" marT="91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실적점수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788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VAA01</a:t>
                      </a:r>
                    </a:p>
                  </a:txBody>
                  <a:tcPr marL="9144" marR="9144" marT="91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SADTAA00012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EP-TA50EWE_VE5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7,124,355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52.81%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8.62%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70.5%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0.514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SADTAA00040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EP-TA200EBE_VE2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1,871,544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13.87%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2.26%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62.4%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9.5%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0.545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SADTAA00020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EP-TA50UWE_VE2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693,294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5.14%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77.0%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11.3%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0.623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788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VAA02</a:t>
                      </a:r>
                    </a:p>
                  </a:txBody>
                  <a:tcPr marL="9144" marR="9144" marT="91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SADTAA00040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EP-TA200EBE_VE2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7,429,374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71.01%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8.99%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78.0%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6.2%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0.541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SADTAA00012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EP-TA50EWE_VE5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1,036,152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9.90%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1.25%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0.559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SADTAA00020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EP-TA50UWE_VE2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521,976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4.99%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67.0%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11.2%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0.716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788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VAA03</a:t>
                      </a:r>
                    </a:p>
                  </a:txBody>
                  <a:tcPr marL="9144" marR="9144" marT="91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SADADA00023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A4819_RDY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1,800,512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19.38%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2.18%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11.4%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0.897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78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SADADA00022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A5919_RDY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1,564,208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16.84%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1.89%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75.0%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11.0%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5.4%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0.914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78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SSMDPA00112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L48MSFR_MDY(Rev 1.2)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1,493,268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16.07%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82.9%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0.292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VAA04</a:t>
                      </a:r>
                    </a:p>
                  </a:txBody>
                  <a:tcPr marL="9144" marR="9144" marT="91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SSMDPA00112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L48MSFR_MDY(Rev 1.2)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3,831,996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16.97%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4.64%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81.5%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0.285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SSMDPA00113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L48MSFNR_MDY(Rev 1.2)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3,747,240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16.59%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4.53%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78.3%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7.8%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0.301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SSMDPA00186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L43E6_ADY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2,864,444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12.69%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86.3%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0.375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4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VAA05</a:t>
                      </a:r>
                    </a:p>
                  </a:txBody>
                  <a:tcPr marL="9144" marR="9144" marT="9144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SSMDPA00186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L43E6_ADY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9,567,844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35.69%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11.58%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2.6%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0.336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8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SSMDPA00112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L48MSFR_MDY(Rev 1.2)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6,020,784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22.46%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7.29%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0.262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97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SSMDPA00113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L48MSFNR_MDY(Rev 1.2)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3,972,360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14.82%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4.81%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0.276 </a:t>
                      </a:r>
                    </a:p>
                  </a:txBody>
                  <a:tcPr marL="9144" marR="9144" marT="9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251524" y="4385906"/>
            <a:ext cx="8756834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각 </a:t>
            </a:r>
            <a:r>
              <a:rPr lang="en-US" altLang="ko-KR" sz="1000" b="1" dirty="0" smtClean="0">
                <a:solidFill>
                  <a:srgbClr val="0070C0"/>
                </a:solidFill>
                <a:latin typeface="+mn-ea"/>
              </a:rPr>
              <a:t>LINE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상위 주력 </a:t>
            </a:r>
            <a:r>
              <a:rPr lang="en-US" altLang="ko-KR" sz="1000" b="1" dirty="0" smtClean="0">
                <a:solidFill>
                  <a:srgbClr val="0070C0"/>
                </a:solidFill>
                <a:latin typeface="+mn-ea"/>
              </a:rPr>
              <a:t>3 MODEL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전체 물량의 </a:t>
            </a:r>
            <a:r>
              <a:rPr lang="en-US" altLang="ko-KR" sz="1000" b="1" dirty="0" smtClean="0">
                <a:solidFill>
                  <a:srgbClr val="0070C0"/>
                </a:solidFill>
                <a:latin typeface="+mn-ea"/>
              </a:rPr>
              <a:t>64.5%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차지 </a:t>
            </a:r>
            <a:r>
              <a:rPr lang="en-US" altLang="ko-KR" sz="1000" b="1" dirty="0" smtClean="0">
                <a:solidFill>
                  <a:srgbClr val="0070C0"/>
                </a:solidFill>
                <a:latin typeface="+mn-ea"/>
              </a:rPr>
              <a:t>LINE BY MODEL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개선 활동 진행 점당 </a:t>
            </a:r>
            <a:r>
              <a:rPr lang="en-US" altLang="ko-KR" sz="1000" b="1" dirty="0" smtClean="0">
                <a:solidFill>
                  <a:srgbClr val="0070C0"/>
                </a:solidFill>
                <a:latin typeface="+mn-ea"/>
              </a:rPr>
              <a:t>C/T CAPA </a:t>
            </a:r>
            <a:r>
              <a:rPr lang="ko-KR" altLang="en-US" sz="1000" b="1" dirty="0" smtClean="0">
                <a:solidFill>
                  <a:srgbClr val="0070C0"/>
                </a:solidFill>
                <a:latin typeface="+mn-ea"/>
              </a:rPr>
              <a:t>향상 목표</a:t>
            </a:r>
            <a:endParaRPr lang="en-US" altLang="ko-KR" sz="1000" b="1" dirty="0">
              <a:solidFill>
                <a:srgbClr val="0070C0"/>
              </a:solidFill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940050"/>
              </p:ext>
            </p:extLst>
          </p:nvPr>
        </p:nvGraphicFramePr>
        <p:xfrm>
          <a:off x="251524" y="4701151"/>
          <a:ext cx="2933700" cy="857250"/>
        </p:xfrm>
        <a:graphic>
          <a:graphicData uri="http://schemas.openxmlformats.org/drawingml/2006/table">
            <a:tbl>
              <a:tblPr/>
              <a:tblGrid>
                <a:gridCol w="977900"/>
                <a:gridCol w="977900"/>
                <a:gridCol w="977900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LINE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419872" y="4883555"/>
            <a:ext cx="5544617" cy="246221"/>
          </a:xfrm>
          <a:prstGeom prst="rect">
            <a:avLst/>
          </a:prstGeom>
          <a:gradFill flip="none" rotWithShape="1">
            <a:gsLst>
              <a:gs pos="34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 smtClean="0">
                <a:latin typeface="+mj-ea"/>
                <a:ea typeface="+mj-ea"/>
              </a:rPr>
              <a:t>7</a:t>
            </a:r>
            <a:r>
              <a:rPr lang="ko-KR" altLang="en-US" sz="1000" b="1" dirty="0" smtClean="0">
                <a:latin typeface="+mj-ea"/>
                <a:ea typeface="+mj-ea"/>
              </a:rPr>
              <a:t>월</a:t>
            </a:r>
            <a:r>
              <a:rPr lang="en-US" altLang="ko-KR" sz="1000" b="1" dirty="0" smtClean="0">
                <a:latin typeface="+mj-ea"/>
                <a:ea typeface="+mj-ea"/>
              </a:rPr>
              <a:t>10~11</a:t>
            </a:r>
            <a:r>
              <a:rPr lang="ko-KR" altLang="en-US" sz="1000" b="1" dirty="0" smtClean="0">
                <a:latin typeface="+mj-ea"/>
                <a:ea typeface="+mj-ea"/>
              </a:rPr>
              <a:t>일 설비 전체 </a:t>
            </a:r>
            <a:r>
              <a:rPr lang="en-US" altLang="ko-KR" sz="1000" b="1" dirty="0" smtClean="0">
                <a:latin typeface="+mj-ea"/>
                <a:ea typeface="+mj-ea"/>
              </a:rPr>
              <a:t>PM </a:t>
            </a:r>
            <a:r>
              <a:rPr lang="ko-KR" altLang="en-US" sz="1000" b="1" dirty="0" smtClean="0">
                <a:latin typeface="+mj-ea"/>
                <a:ea typeface="+mj-ea"/>
              </a:rPr>
              <a:t>및 </a:t>
            </a:r>
            <a:r>
              <a:rPr lang="en-US" altLang="ko-KR" sz="1000" b="1" dirty="0" smtClean="0">
                <a:latin typeface="+mj-ea"/>
                <a:ea typeface="+mj-ea"/>
              </a:rPr>
              <a:t>PART </a:t>
            </a:r>
            <a:r>
              <a:rPr lang="ko-KR" altLang="en-US" sz="1000" b="1" dirty="0" smtClean="0">
                <a:latin typeface="+mj-ea"/>
                <a:ea typeface="+mj-ea"/>
              </a:rPr>
              <a:t>개선 교체 계획 </a:t>
            </a:r>
            <a:r>
              <a:rPr lang="en-US" altLang="ko-KR" sz="1000" b="1" dirty="0" smtClean="0">
                <a:latin typeface="+mj-ea"/>
                <a:ea typeface="+mj-ea"/>
              </a:rPr>
              <a:t>/ </a:t>
            </a:r>
            <a:r>
              <a:rPr lang="ko-KR" altLang="en-US" sz="1000" b="1" dirty="0" smtClean="0">
                <a:latin typeface="+mj-ea"/>
                <a:ea typeface="+mj-ea"/>
              </a:rPr>
              <a:t>고장 발생  주요 항목 개선 진행</a:t>
            </a:r>
            <a:r>
              <a:rPr lang="en-US" altLang="ko-KR" sz="1000" b="1" dirty="0" smtClean="0">
                <a:latin typeface="+mj-ea"/>
                <a:ea typeface="+mj-ea"/>
              </a:rPr>
              <a:t>.</a:t>
            </a:r>
            <a:endParaRPr lang="en-US" altLang="ko-KR" sz="1000" b="1" dirty="0">
              <a:latin typeface="+mn-ea"/>
              <a:ea typeface="+mn-ea"/>
            </a:endParaRPr>
          </a:p>
        </p:txBody>
      </p:sp>
      <p:cxnSp>
        <p:nvCxnSpPr>
          <p:cNvPr id="11" name="AutoShape 129"/>
          <p:cNvCxnSpPr>
            <a:cxnSpLocks noChangeShapeType="1"/>
          </p:cNvCxnSpPr>
          <p:nvPr/>
        </p:nvCxnSpPr>
        <p:spPr bwMode="auto">
          <a:xfrm flipV="1">
            <a:off x="3230267" y="5013893"/>
            <a:ext cx="373840" cy="562"/>
          </a:xfrm>
          <a:prstGeom prst="straightConnector1">
            <a:avLst/>
          </a:prstGeom>
          <a:ln w="6350">
            <a:headEnd type="oval"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417186" y="5128829"/>
            <a:ext cx="5544617" cy="246221"/>
          </a:xfrm>
          <a:prstGeom prst="rect">
            <a:avLst/>
          </a:prstGeom>
          <a:gradFill flip="none" rotWithShape="1">
            <a:gsLst>
              <a:gs pos="34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 smtClean="0">
                <a:latin typeface="+mj-ea"/>
                <a:ea typeface="+mj-ea"/>
              </a:rPr>
              <a:t>TA50/TA20E </a:t>
            </a:r>
            <a:r>
              <a:rPr lang="ko-KR" altLang="en-US" sz="1000" b="1" dirty="0" smtClean="0">
                <a:latin typeface="+mj-ea"/>
                <a:ea typeface="+mj-ea"/>
              </a:rPr>
              <a:t>주력 제품 개선 진행</a:t>
            </a:r>
            <a:r>
              <a:rPr lang="en-US" altLang="ko-KR" sz="1000" b="1" dirty="0" smtClean="0">
                <a:latin typeface="+mj-ea"/>
                <a:ea typeface="+mj-ea"/>
              </a:rPr>
              <a:t>.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(MODEL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및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LINE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에 따른 영향 및 개선 방향 선정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417187" y="5343710"/>
            <a:ext cx="5544617" cy="246221"/>
          </a:xfrm>
          <a:prstGeom prst="rect">
            <a:avLst/>
          </a:prstGeom>
          <a:gradFill flip="none" rotWithShape="1">
            <a:gsLst>
              <a:gs pos="34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 smtClean="0">
                <a:latin typeface="+mj-ea"/>
                <a:ea typeface="+mj-ea"/>
              </a:rPr>
              <a:t>ADAPTER A4819/5919 </a:t>
            </a:r>
            <a:r>
              <a:rPr lang="ko-KR" altLang="en-US" sz="1000" b="1" dirty="0" smtClean="0">
                <a:latin typeface="+mj-ea"/>
                <a:ea typeface="+mj-ea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(</a:t>
            </a:r>
            <a:r>
              <a:rPr lang="ko-KR" altLang="en-US" sz="1000" b="1" dirty="0">
                <a:solidFill>
                  <a:srgbClr val="0000FF"/>
                </a:solidFill>
                <a:latin typeface="+mj-ea"/>
                <a:ea typeface="+mj-ea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MES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인식 및 대기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PCB 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상태 </a:t>
            </a:r>
            <a:r>
              <a:rPr lang="ko-KR" altLang="en-US" sz="1000" b="1" dirty="0" err="1" smtClean="0">
                <a:solidFill>
                  <a:srgbClr val="0000FF"/>
                </a:solidFill>
                <a:latin typeface="+mj-ea"/>
                <a:ea typeface="+mj-ea"/>
              </a:rPr>
              <a:t>컨베어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 개조 개선 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7</a:t>
            </a:r>
            <a:r>
              <a:rPr lang="ko-KR" altLang="en-US" sz="1000" b="1" dirty="0" smtClean="0">
                <a:solidFill>
                  <a:srgbClr val="0000FF"/>
                </a:solidFill>
                <a:latin typeface="+mj-ea"/>
                <a:ea typeface="+mj-ea"/>
              </a:rPr>
              <a:t>월 內</a:t>
            </a:r>
            <a:r>
              <a:rPr lang="en-US" altLang="ko-KR" sz="1000" b="1" dirty="0" smtClean="0">
                <a:solidFill>
                  <a:srgbClr val="0000FF"/>
                </a:solidFill>
                <a:latin typeface="+mj-ea"/>
                <a:ea typeface="+mj-ea"/>
              </a:rPr>
              <a:t>)</a:t>
            </a:r>
            <a:endParaRPr lang="en-US" altLang="ko-KR" sz="1000" b="1" dirty="0">
              <a:latin typeface="+mn-ea"/>
              <a:ea typeface="+mn-ea"/>
            </a:endParaRPr>
          </a:p>
        </p:txBody>
      </p:sp>
      <p:cxnSp>
        <p:nvCxnSpPr>
          <p:cNvPr id="14" name="AutoShape 129"/>
          <p:cNvCxnSpPr>
            <a:cxnSpLocks noChangeShapeType="1"/>
          </p:cNvCxnSpPr>
          <p:nvPr/>
        </p:nvCxnSpPr>
        <p:spPr bwMode="auto">
          <a:xfrm flipV="1">
            <a:off x="3230267" y="5255284"/>
            <a:ext cx="373840" cy="562"/>
          </a:xfrm>
          <a:prstGeom prst="straightConnector1">
            <a:avLst/>
          </a:prstGeom>
          <a:ln w="6350">
            <a:headEnd type="oval"/>
            <a:tailEnd type="none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AutoShape 129"/>
          <p:cNvCxnSpPr>
            <a:cxnSpLocks noChangeShapeType="1"/>
          </p:cNvCxnSpPr>
          <p:nvPr/>
        </p:nvCxnSpPr>
        <p:spPr bwMode="auto">
          <a:xfrm flipV="1">
            <a:off x="3230267" y="5470727"/>
            <a:ext cx="373840" cy="562"/>
          </a:xfrm>
          <a:prstGeom prst="straightConnector1">
            <a:avLst/>
          </a:prstGeom>
          <a:ln w="6350">
            <a:headEnd type="oval"/>
            <a:tailEnd type="none"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251524" y="5661248"/>
            <a:ext cx="1710725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 smtClean="0">
                <a:latin typeface="+mj-ea"/>
                <a:ea typeface="+mj-ea"/>
              </a:rPr>
              <a:t>21</a:t>
            </a:r>
            <a:r>
              <a:rPr lang="ko-KR" altLang="en-US" sz="1000" b="1" dirty="0" smtClean="0">
                <a:latin typeface="+mj-ea"/>
                <a:ea typeface="+mj-ea"/>
              </a:rPr>
              <a:t>년 하반기 개선 목표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902456"/>
              </p:ext>
            </p:extLst>
          </p:nvPr>
        </p:nvGraphicFramePr>
        <p:xfrm>
          <a:off x="251524" y="5939426"/>
          <a:ext cx="8640960" cy="579444"/>
        </p:xfrm>
        <a:graphic>
          <a:graphicData uri="http://schemas.openxmlformats.org/drawingml/2006/table">
            <a:tbl>
              <a:tblPr/>
              <a:tblGrid>
                <a:gridCol w="1080120"/>
                <a:gridCol w="1080120"/>
                <a:gridCol w="1080120"/>
                <a:gridCol w="1080120"/>
                <a:gridCol w="1080120"/>
                <a:gridCol w="1080120"/>
                <a:gridCol w="1080120"/>
                <a:gridCol w="1080120"/>
              </a:tblGrid>
              <a:tr h="3698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실적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하반기 </a:t>
                      </a:r>
                      <a:b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목표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개선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효과비용</a:t>
                      </a:r>
                      <a:b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(VND)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145,093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83,642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12,452,922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179,693,227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37"/>
          <p:cNvSpPr>
            <a:spLocks noChangeArrowheads="1"/>
          </p:cNvSpPr>
          <p:nvPr/>
        </p:nvSpPr>
        <p:spPr bwMode="auto">
          <a:xfrm>
            <a:off x="179512" y="694623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IMT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3243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324537"/>
              </p:ext>
            </p:extLst>
          </p:nvPr>
        </p:nvGraphicFramePr>
        <p:xfrm>
          <a:off x="251520" y="836613"/>
          <a:ext cx="8568952" cy="5579898"/>
        </p:xfrm>
        <a:graphic>
          <a:graphicData uri="http://schemas.openxmlformats.org/drawingml/2006/table">
            <a:tbl>
              <a:tblPr/>
              <a:tblGrid>
                <a:gridCol w="42844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844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3966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과제명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0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RADIAL</a:t>
                      </a:r>
                      <a:r>
                        <a:rPr lang="ko-KR" altLang="en-US" sz="1050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설비 유실 개선을 통한 효율 향상</a:t>
                      </a:r>
                      <a:endParaRPr lang="ko-KR" altLang="en-US" sz="1050" b="0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2020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06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김남수 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부문장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김태관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법인장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추진배경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목적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+mn-ea"/>
                        </a:rPr>
                        <a:t>     :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endParaRPr lang="en-US" altLang="ko-KR" sz="8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8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RADIAL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설비 성능복원 개선</a:t>
                      </a:r>
                      <a:endParaRPr lang="en-US" altLang="ko-KR" sz="8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추진목표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기대효과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    </a:t>
                      </a:r>
                      <a:endParaRPr lang="ko-KR" altLang="en-US" sz="1000" b="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투자비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RADIAL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</a:rPr>
                        <a:t>성능복원 </a:t>
                      </a:r>
                      <a:r>
                        <a:rPr lang="ko-KR" altLang="en-US" sz="1000" b="1" baseline="0" dirty="0" smtClean="0">
                          <a:latin typeface="+mn-ea"/>
                          <a:ea typeface="+mn-ea"/>
                        </a:rPr>
                        <a:t>비용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상반기 투자 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/  </a:t>
                      </a:r>
                      <a:r>
                        <a:rPr lang="ko-KR" altLang="en-US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하반기 실행</a:t>
                      </a:r>
                      <a:r>
                        <a:rPr lang="en-US" altLang="ko-KR" sz="1000" b="1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en-US" altLang="ko-KR" sz="10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76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2924944"/>
            <a:ext cx="2924198" cy="293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PALLET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성능 복원 및 속도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LOSS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삽입율 개선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633915" y="2204864"/>
          <a:ext cx="4052881" cy="1080120"/>
        </p:xfrm>
        <a:graphic>
          <a:graphicData uri="http://schemas.openxmlformats.org/drawingml/2006/table">
            <a:tbl>
              <a:tblPr/>
              <a:tblGrid>
                <a:gridCol w="73017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2779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57898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41212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실적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년실적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3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399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32.9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40.2%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23.7%</a:t>
                      </a:r>
                    </a:p>
                  </a:txBody>
                  <a:tcPr marL="8997" marR="8997" marT="8997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xmlns="" id="{7EEF01AF-8F68-4B6D-BA23-4A42EC64E6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5400" y="4389472"/>
          <a:ext cx="4094832" cy="478856"/>
        </p:xfrm>
        <a:graphic>
          <a:graphicData uri="http://schemas.openxmlformats.org/drawingml/2006/table">
            <a:tbl>
              <a:tblPr/>
              <a:tblGrid>
                <a:gridCol w="511854">
                  <a:extLst>
                    <a:ext uri="{9D8B030D-6E8A-4147-A177-3AD203B41FA5}">
                      <a16:colId xmlns:a16="http://schemas.microsoft.com/office/drawing/2014/main" xmlns="" val="1511286590"/>
                    </a:ext>
                  </a:extLst>
                </a:gridCol>
                <a:gridCol w="466394">
                  <a:extLst>
                    <a:ext uri="{9D8B030D-6E8A-4147-A177-3AD203B41FA5}">
                      <a16:colId xmlns:a16="http://schemas.microsoft.com/office/drawing/2014/main" xmlns="" val="339483986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xmlns="" val="845331596"/>
                    </a:ext>
                  </a:extLst>
                </a:gridCol>
                <a:gridCol w="565112">
                  <a:extLst>
                    <a:ext uri="{9D8B030D-6E8A-4147-A177-3AD203B41FA5}">
                      <a16:colId xmlns:a16="http://schemas.microsoft.com/office/drawing/2014/main" xmlns="" val="4130070145"/>
                    </a:ext>
                  </a:extLst>
                </a:gridCol>
                <a:gridCol w="587016">
                  <a:extLst>
                    <a:ext uri="{9D8B030D-6E8A-4147-A177-3AD203B41FA5}">
                      <a16:colId xmlns:a16="http://schemas.microsoft.com/office/drawing/2014/main" xmlns="" val="758404152"/>
                    </a:ext>
                  </a:extLst>
                </a:gridCol>
                <a:gridCol w="436692">
                  <a:extLst>
                    <a:ext uri="{9D8B030D-6E8A-4147-A177-3AD203B41FA5}">
                      <a16:colId xmlns:a16="http://schemas.microsoft.com/office/drawing/2014/main" xmlns="" val="2573182493"/>
                    </a:ext>
                  </a:extLst>
                </a:gridCol>
                <a:gridCol w="511854">
                  <a:extLst>
                    <a:ext uri="{9D8B030D-6E8A-4147-A177-3AD203B41FA5}">
                      <a16:colId xmlns:a16="http://schemas.microsoft.com/office/drawing/2014/main" xmlns="" val="1296173605"/>
                    </a:ext>
                  </a:extLst>
                </a:gridCol>
                <a:gridCol w="511854">
                  <a:extLst>
                    <a:ext uri="{9D8B030D-6E8A-4147-A177-3AD203B41FA5}">
                      <a16:colId xmlns:a16="http://schemas.microsoft.com/office/drawing/2014/main" xmlns="" val="1707238364"/>
                    </a:ext>
                  </a:extLst>
                </a:gridCol>
              </a:tblGrid>
              <a:tr h="20994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수준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재무성과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ROI(</a:t>
                      </a:r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r>
                        <a:rPr lang="en-US" altLang="ko-KR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8150547"/>
                  </a:ext>
                </a:extLst>
              </a:tr>
              <a:tr h="2689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971" marR="8971" marT="8971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25.1%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15.0%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19,791,488 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42,095,236 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</a:t>
                      </a:r>
                    </a:p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03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8971" marR="8971" marT="8971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96832749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0D4A9186-5752-4E1B-A659-9AE99A87B8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20491" y="3766348"/>
          <a:ext cx="4094830" cy="493395"/>
        </p:xfrm>
        <a:graphic>
          <a:graphicData uri="http://schemas.openxmlformats.org/drawingml/2006/table">
            <a:tbl>
              <a:tblPr/>
              <a:tblGrid>
                <a:gridCol w="818966">
                  <a:extLst>
                    <a:ext uri="{9D8B030D-6E8A-4147-A177-3AD203B41FA5}">
                      <a16:colId xmlns:a16="http://schemas.microsoft.com/office/drawing/2014/main" xmlns="" val="3422214363"/>
                    </a:ext>
                  </a:extLst>
                </a:gridCol>
                <a:gridCol w="818966">
                  <a:extLst>
                    <a:ext uri="{9D8B030D-6E8A-4147-A177-3AD203B41FA5}">
                      <a16:colId xmlns:a16="http://schemas.microsoft.com/office/drawing/2014/main" xmlns="" val="2082733352"/>
                    </a:ext>
                  </a:extLst>
                </a:gridCol>
                <a:gridCol w="818966">
                  <a:extLst>
                    <a:ext uri="{9D8B030D-6E8A-4147-A177-3AD203B41FA5}">
                      <a16:colId xmlns:a16="http://schemas.microsoft.com/office/drawing/2014/main" xmlns="" val="843017044"/>
                    </a:ext>
                  </a:extLst>
                </a:gridCol>
                <a:gridCol w="818966">
                  <a:extLst>
                    <a:ext uri="{9D8B030D-6E8A-4147-A177-3AD203B41FA5}">
                      <a16:colId xmlns:a16="http://schemas.microsoft.com/office/drawing/2014/main" xmlns="" val="1079203221"/>
                    </a:ext>
                  </a:extLst>
                </a:gridCol>
                <a:gridCol w="818966">
                  <a:extLst>
                    <a:ext uri="{9D8B030D-6E8A-4147-A177-3AD203B41FA5}">
                      <a16:colId xmlns:a16="http://schemas.microsoft.com/office/drawing/2014/main" xmlns="" val="544781499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유실절감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재무성과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811143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 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129,139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1,759,343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37,354,807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94447537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6A2815E3-79A8-45F1-A8B5-DADD29BF447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628681" y="3704850"/>
          <a:ext cx="4052881" cy="1213812"/>
        </p:xfrm>
        <a:graphic>
          <a:graphicData uri="http://schemas.openxmlformats.org/drawingml/2006/table">
            <a:tbl>
              <a:tblPr/>
              <a:tblGrid>
                <a:gridCol w="2469724">
                  <a:extLst>
                    <a:ext uri="{9D8B030D-6E8A-4147-A177-3AD203B41FA5}">
                      <a16:colId xmlns:a16="http://schemas.microsoft.com/office/drawing/2014/main" xmlns="" val="4208717109"/>
                    </a:ext>
                  </a:extLst>
                </a:gridCol>
                <a:gridCol w="1583157">
                  <a:extLst>
                    <a:ext uri="{9D8B030D-6E8A-4147-A177-3AD203B41FA5}">
                      <a16:colId xmlns:a16="http://schemas.microsoft.com/office/drawing/2014/main" xmlns="" val="2328443603"/>
                    </a:ext>
                  </a:extLst>
                </a:gridCol>
              </a:tblGrid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종류수량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929049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Transfer 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992511930"/>
                  </a:ext>
                </a:extLst>
              </a:tr>
              <a:tr h="18011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Anvil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283615743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Tape feeder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31217581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Parts process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02066403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Insertion  unit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805696718"/>
                  </a:ext>
                </a:extLst>
              </a:tr>
              <a:tr h="172283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비용</a:t>
                      </a:r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18,248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29469619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456291"/>
              </p:ext>
            </p:extLst>
          </p:nvPr>
        </p:nvGraphicFramePr>
        <p:xfrm>
          <a:off x="466077" y="5185978"/>
          <a:ext cx="8207065" cy="1164360"/>
        </p:xfrm>
        <a:graphic>
          <a:graphicData uri="http://schemas.openxmlformats.org/drawingml/2006/table">
            <a:tbl>
              <a:tblPr/>
              <a:tblGrid>
                <a:gridCol w="764106"/>
                <a:gridCol w="2094217"/>
                <a:gridCol w="764106"/>
                <a:gridCol w="764106"/>
                <a:gridCol w="764106"/>
                <a:gridCol w="764106"/>
                <a:gridCol w="764106"/>
                <a:gridCol w="764106"/>
                <a:gridCol w="764106"/>
              </a:tblGrid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 상반기 실적 유실 분석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LINE/MODEL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성능복원 개선 진행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0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전개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20" name="그룹 19"/>
          <p:cNvGrpSpPr/>
          <p:nvPr/>
        </p:nvGrpSpPr>
        <p:grpSpPr>
          <a:xfrm>
            <a:off x="4968188" y="5489195"/>
            <a:ext cx="3614762" cy="783123"/>
            <a:chOff x="4949970" y="5472119"/>
            <a:chExt cx="3614762" cy="783123"/>
          </a:xfrm>
        </p:grpSpPr>
        <p:cxnSp>
          <p:nvCxnSpPr>
            <p:cNvPr id="22" name="직선 화살표 연결선 21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4949970" y="5472119"/>
              <a:ext cx="432048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36" y="5661248"/>
              <a:ext cx="1184420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5691836" y="5877272"/>
              <a:ext cx="608356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6428062" y="6066113"/>
              <a:ext cx="1184420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DB704229-330C-4733-9FB4-F0853AC352F3}"/>
                </a:ext>
              </a:extLst>
            </p:cNvPr>
            <p:cNvCxnSpPr>
              <a:cxnSpLocks/>
            </p:cNvCxnSpPr>
            <p:nvPr/>
          </p:nvCxnSpPr>
          <p:spPr>
            <a:xfrm>
              <a:off x="7380312" y="6255242"/>
              <a:ext cx="1184420" cy="0"/>
            </a:xfrm>
            <a:prstGeom prst="straightConnector1">
              <a:avLst/>
            </a:prstGeom>
            <a:ln w="28575">
              <a:prstDash val="sysDash"/>
              <a:tailEnd type="triangle"/>
            </a:ln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172781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5536" y="1058696"/>
            <a:ext cx="2783885" cy="276999"/>
            <a:chOff x="251524" y="785230"/>
            <a:chExt cx="2783885" cy="376445"/>
          </a:xfrm>
        </p:grpSpPr>
        <p:sp>
          <p:nvSpPr>
            <p:cNvPr id="15" name="직사각형 14"/>
            <p:cNvSpPr/>
            <p:nvPr/>
          </p:nvSpPr>
          <p:spPr>
            <a:xfrm>
              <a:off x="251524" y="85592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2611612" cy="37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RADIAL </a:t>
              </a:r>
              <a:r>
                <a:rPr lang="ko-KR" altLang="en-US" sz="1200" b="1" dirty="0">
                  <a:latin typeface="+mn-ea"/>
                </a:rPr>
                <a:t>상반기 현황 및 개선 방향</a:t>
              </a: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987037"/>
              </p:ext>
            </p:extLst>
          </p:nvPr>
        </p:nvGraphicFramePr>
        <p:xfrm>
          <a:off x="251524" y="1371490"/>
          <a:ext cx="4608511" cy="1297880"/>
        </p:xfrm>
        <a:graphic>
          <a:graphicData uri="http://schemas.openxmlformats.org/drawingml/2006/table">
            <a:tbl>
              <a:tblPr/>
              <a:tblGrid>
                <a:gridCol w="917796"/>
                <a:gridCol w="527245"/>
                <a:gridCol w="527245"/>
                <a:gridCol w="527245"/>
                <a:gridCol w="527245"/>
                <a:gridCol w="527245"/>
                <a:gridCol w="527245"/>
                <a:gridCol w="527245"/>
              </a:tblGrid>
              <a:tr h="32556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403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속도저하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4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0.7688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0.5789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0.5264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차트 22">
            <a:extLst>
              <a:ext uri="{FF2B5EF4-FFF2-40B4-BE49-F238E27FC236}">
                <a16:creationId xmlns="" xmlns:a16="http://schemas.microsoft.com/office/drawing/2014/main" xmlns:lc="http://schemas.openxmlformats.org/drawingml/2006/lockedCanvas" id="{1A106EF8-4A8F-4AD9-BF75-43B63656B8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766542"/>
              </p:ext>
            </p:extLst>
          </p:nvPr>
        </p:nvGraphicFramePr>
        <p:xfrm>
          <a:off x="4886059" y="1259933"/>
          <a:ext cx="4006422" cy="1514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251524" y="2676548"/>
            <a:ext cx="86518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 smtClean="0">
                <a:latin typeface="+mn-ea"/>
              </a:rPr>
              <a:t>상반기 </a:t>
            </a:r>
            <a:r>
              <a:rPr lang="en-US" altLang="ko-KR" sz="1000" dirty="0" smtClean="0">
                <a:latin typeface="+mn-ea"/>
              </a:rPr>
              <a:t>RADIAL </a:t>
            </a:r>
            <a:r>
              <a:rPr lang="ko-KR" altLang="en-US" sz="1000" dirty="0" smtClean="0">
                <a:latin typeface="+mn-ea"/>
              </a:rPr>
              <a:t>설비고장 평균 </a:t>
            </a:r>
            <a:r>
              <a:rPr lang="en-US" altLang="ko-KR" sz="1000" dirty="0" smtClean="0">
                <a:latin typeface="+mn-ea"/>
              </a:rPr>
              <a:t>11.% </a:t>
            </a:r>
            <a:r>
              <a:rPr lang="ko-KR" altLang="en-US" sz="1000" dirty="0" smtClean="0">
                <a:latin typeface="+mn-ea"/>
              </a:rPr>
              <a:t>유실 및 </a:t>
            </a:r>
            <a:r>
              <a:rPr lang="en-US" altLang="ko-KR" sz="1000" dirty="0" smtClean="0">
                <a:latin typeface="+mn-ea"/>
              </a:rPr>
              <a:t>“03”LINE </a:t>
            </a:r>
            <a:r>
              <a:rPr lang="ko-KR" altLang="en-US" sz="1000" dirty="0" smtClean="0">
                <a:latin typeface="+mn-ea"/>
              </a:rPr>
              <a:t>속도</a:t>
            </a:r>
            <a:r>
              <a:rPr lang="en-US" altLang="ko-KR" sz="1000" dirty="0" smtClean="0">
                <a:latin typeface="+mn-ea"/>
              </a:rPr>
              <a:t>LOSS 22.8% </a:t>
            </a:r>
            <a:r>
              <a:rPr lang="ko-KR" altLang="en-US" sz="1000" dirty="0" smtClean="0">
                <a:latin typeface="+mn-ea"/>
              </a:rPr>
              <a:t>발생됨 문제점 개선 방향 </a:t>
            </a:r>
            <a:r>
              <a:rPr lang="en-US" altLang="ko-KR" sz="1000" dirty="0" smtClean="0">
                <a:solidFill>
                  <a:schemeClr val="accent1"/>
                </a:solidFill>
                <a:latin typeface="+mn-ea"/>
              </a:rPr>
              <a:t>( 7</a:t>
            </a:r>
            <a:r>
              <a:rPr lang="ko-KR" altLang="en-US" sz="1000" dirty="0" smtClean="0">
                <a:solidFill>
                  <a:schemeClr val="accent1"/>
                </a:solidFill>
                <a:latin typeface="+mn-ea"/>
              </a:rPr>
              <a:t>월내 설비 성능복원 완료 계획</a:t>
            </a:r>
            <a:r>
              <a:rPr lang="en-US" altLang="ko-KR" sz="1000" dirty="0" smtClean="0">
                <a:solidFill>
                  <a:schemeClr val="accent1"/>
                </a:solidFill>
                <a:latin typeface="+mn-ea"/>
              </a:rPr>
              <a:t>)</a:t>
            </a:r>
            <a:r>
              <a:rPr lang="ko-KR" altLang="en-US" sz="1000" dirty="0" smtClean="0">
                <a:latin typeface="+mn-ea"/>
              </a:rPr>
              <a:t> </a:t>
            </a:r>
            <a:r>
              <a:rPr lang="en-US" altLang="ko-KR" sz="1000" dirty="0" smtClean="0">
                <a:latin typeface="+mn-ea"/>
              </a:rPr>
              <a:t> </a:t>
            </a:r>
            <a:endParaRPr lang="en-US" altLang="ko-KR" sz="1000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179512" y="686786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IMT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94598" y="2997475"/>
            <a:ext cx="2029723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>
                <a:latin typeface="+mj-ea"/>
                <a:ea typeface="+mj-ea"/>
              </a:rPr>
              <a:t>WORST </a:t>
            </a:r>
            <a:r>
              <a:rPr lang="en-US" altLang="ko-KR" sz="1000" b="1" dirty="0" smtClean="0">
                <a:latin typeface="+mj-ea"/>
                <a:ea typeface="+mj-ea"/>
              </a:rPr>
              <a:t>LINE MODEL </a:t>
            </a:r>
            <a:r>
              <a:rPr lang="ko-KR" altLang="en-US" sz="1000" b="1" dirty="0" smtClean="0">
                <a:latin typeface="+mj-ea"/>
                <a:ea typeface="+mj-ea"/>
              </a:rPr>
              <a:t>분석 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854292"/>
              </p:ext>
            </p:extLst>
          </p:nvPr>
        </p:nvGraphicFramePr>
        <p:xfrm>
          <a:off x="251524" y="3278127"/>
          <a:ext cx="8640953" cy="1504630"/>
        </p:xfrm>
        <a:graphic>
          <a:graphicData uri="http://schemas.openxmlformats.org/drawingml/2006/table">
            <a:tbl>
              <a:tblPr/>
              <a:tblGrid>
                <a:gridCol w="619670"/>
                <a:gridCol w="986881"/>
                <a:gridCol w="1457372"/>
                <a:gridCol w="619670"/>
                <a:gridCol w="619670"/>
                <a:gridCol w="619670"/>
                <a:gridCol w="619670"/>
                <a:gridCol w="619670"/>
                <a:gridCol w="619670"/>
                <a:gridCol w="619670"/>
                <a:gridCol w="619670"/>
                <a:gridCol w="619670"/>
              </a:tblGrid>
              <a:tr h="3294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라인명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197" marR="8197" marT="819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모델명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실적점수 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b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 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  <a:b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58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VRR01</a:t>
                      </a:r>
                    </a:p>
                  </a:txBody>
                  <a:tcPr marL="8197" marR="8197" marT="819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SADTAR00044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EP-TA200EBE_VE2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5,219,076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26.43%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5.28%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5,680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6,281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67.7%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13.7%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0.426 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SADTAR00052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EP-TA845JBE_Laptop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4,955,760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25.10%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5.01%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7,716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8,112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16.2%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15.4%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0.485 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SADTAR00015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EP-TA50EWE_VE5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3,366,684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17.05%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3.40%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3,226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4,372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66.2%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15.1%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0.400 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6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VRR03</a:t>
                      </a:r>
                    </a:p>
                  </a:txBody>
                  <a:tcPr marL="8197" marR="8197" marT="8197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SADADR00025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A5919_RDY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1,413,528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61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13.95%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1.43%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3,720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7,586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65.9%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17.1%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1.407 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</a:tr>
              <a:tr h="1958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SADADR10183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A4819_FDY_35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1,370,232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13.52%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1.39%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4,072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3,125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57.1%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12.0%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15.7%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0.735 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8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SADTAR00052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EP-TA845JBE_Laptop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1,300,032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12.83%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1.31%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1,360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2,515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67.6%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9C0006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10.9%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0.552 </a:t>
                      </a:r>
                    </a:p>
                  </a:txBody>
                  <a:tcPr marL="8197" marR="8197" marT="81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187624" y="1371490"/>
            <a:ext cx="504056" cy="12978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222878" y="1375079"/>
            <a:ext cx="504056" cy="129788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11860" y="4919008"/>
            <a:ext cx="17491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z="10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유실 발생의 주요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문제점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422822"/>
              </p:ext>
            </p:extLst>
          </p:nvPr>
        </p:nvGraphicFramePr>
        <p:xfrm>
          <a:off x="240177" y="5265031"/>
          <a:ext cx="2006600" cy="1090970"/>
        </p:xfrm>
        <a:graphic>
          <a:graphicData uri="http://schemas.openxmlformats.org/drawingml/2006/table">
            <a:tbl>
              <a:tblPr/>
              <a:tblGrid>
                <a:gridCol w="10033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1951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</a:t>
                      </a:r>
                      <a:r>
                        <a:rPr lang="en-US" altLang="ko-KR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상위</a:t>
                      </a:r>
                      <a:endParaRPr lang="en-US" altLang="ko-KR" sz="1000" b="1" i="0" u="none" strike="noStrike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57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VRR01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68.58%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573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VRR03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40.31%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20" name="모서리가 둥근 직사각형 19"/>
          <p:cNvSpPr/>
          <p:nvPr/>
        </p:nvSpPr>
        <p:spPr>
          <a:xfrm>
            <a:off x="2612911" y="5303909"/>
            <a:ext cx="3035683" cy="4346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-TA200/TA845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삽입 </a:t>
            </a:r>
            <a:r>
              <a:rPr lang="en-US" altLang="ko-KR" sz="1000" dirty="0">
                <a:solidFill>
                  <a:prstClr val="black"/>
                </a:solidFill>
                <a:latin typeface="+mn-ea"/>
                <a:cs typeface="Arial" pitchFamily="34" charset="0"/>
              </a:rPr>
              <a:t>ERROR/ Clinch </a:t>
            </a:r>
            <a:r>
              <a:rPr lang="ko-KR" altLang="en-US" sz="1000" dirty="0">
                <a:solidFill>
                  <a:prstClr val="black"/>
                </a:solidFill>
                <a:latin typeface="+mn-ea"/>
                <a:cs typeface="Arial" pitchFamily="34" charset="0"/>
              </a:rPr>
              <a:t>조정 시간 </a:t>
            </a:r>
            <a:endParaRPr lang="en-US" altLang="ko-KR" sz="1000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-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충전기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MODEL PCB </a:t>
            </a:r>
            <a:r>
              <a:rPr lang="ko-KR" altLang="en-US" sz="1000" dirty="0" err="1" smtClean="0">
                <a:solidFill>
                  <a:prstClr val="black"/>
                </a:solidFill>
                <a:latin typeface="+mn-ea"/>
                <a:cs typeface="Arial" pitchFamily="34" charset="0"/>
              </a:rPr>
              <a:t>휨성에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따른 영향 증가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endParaRPr kumimoji="1" lang="ko-KR" altLang="en-US" sz="100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12911" y="5967966"/>
            <a:ext cx="3035683" cy="41509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-A5919/4819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제품 점당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C/T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↑ </a:t>
            </a:r>
            <a:endParaRPr lang="en-US" altLang="ko-KR" sz="1000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-TA845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삽입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ERROR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조정 시간 ↑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endParaRPr kumimoji="1" lang="ko-KR" altLang="en-US" sz="100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cxnSp>
        <p:nvCxnSpPr>
          <p:cNvPr id="27" name="꺾인 연결선 26"/>
          <p:cNvCxnSpPr>
            <a:stCxn id="31" idx="3"/>
            <a:endCxn id="20" idx="1"/>
          </p:cNvCxnSpPr>
          <p:nvPr/>
        </p:nvCxnSpPr>
        <p:spPr>
          <a:xfrm flipV="1">
            <a:off x="2232206" y="5521209"/>
            <a:ext cx="380705" cy="4105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32" idx="3"/>
            <a:endCxn id="22" idx="1"/>
          </p:cNvCxnSpPr>
          <p:nvPr/>
        </p:nvCxnSpPr>
        <p:spPr>
          <a:xfrm flipV="1">
            <a:off x="2232206" y="6175511"/>
            <a:ext cx="380705" cy="442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5877273" y="5265031"/>
            <a:ext cx="3098561" cy="117993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/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err="1" smtClean="0">
                <a:solidFill>
                  <a:schemeClr val="tx1"/>
                </a:solidFill>
                <a:latin typeface="+mn-ea"/>
                <a:cs typeface="Arial" pitchFamily="34" charset="0"/>
              </a:rPr>
              <a:t>Pcb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1000" dirty="0" err="1" smtClean="0">
                <a:solidFill>
                  <a:schemeClr val="tx1"/>
                </a:solidFill>
                <a:latin typeface="+mn-ea"/>
                <a:cs typeface="Arial" pitchFamily="34" charset="0"/>
              </a:rPr>
              <a:t>휨성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 최적화 개선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–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원료품질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/ REFLOW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조건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공급 부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Pallet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성능복원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7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월 계획 실행</a:t>
            </a:r>
            <a:endParaRPr lang="en-US" altLang="ko-KR" sz="1000" dirty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ADT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제품 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단 장착 삽입 설비 개조</a:t>
            </a:r>
            <a:r>
              <a:rPr lang="en-US" altLang="ko-KR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- </a:t>
            </a:r>
            <a:r>
              <a:rPr lang="ko-KR" altLang="en-US" sz="1000" dirty="0" smtClean="0">
                <a:solidFill>
                  <a:schemeClr val="tx1"/>
                </a:solidFill>
                <a:latin typeface="+mn-ea"/>
                <a:cs typeface="Arial" pitchFamily="34" charset="0"/>
              </a:rPr>
              <a:t>일정검토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Magazine –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모터 교체 진행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(Speed up)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완료</a:t>
            </a:r>
            <a:endParaRPr lang="en-US" altLang="ko-KR" sz="1000" dirty="0" smtClean="0">
              <a:solidFill>
                <a:schemeClr val="tx1"/>
              </a:solidFill>
              <a:latin typeface="맑은 고딕" panose="020B0503020000020004" pitchFamily="50" charset="-127"/>
            </a:endParaRPr>
          </a:p>
          <a:p>
            <a:pPr marL="171450" indent="-17145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cs typeface="Arial" pitchFamily="34" charset="0"/>
              </a:rPr>
              <a:t>Conveyor 1400mm type 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cs typeface="Arial" pitchFamily="34" charset="0"/>
              </a:rPr>
              <a:t>개조 </a:t>
            </a:r>
            <a:r>
              <a:rPr lang="en-US" altLang="ko-KR" sz="1000" dirty="0" smtClean="0">
                <a:solidFill>
                  <a:schemeClr val="tx1"/>
                </a:solidFill>
                <a:latin typeface="맑은 고딕" panose="020B0503020000020004" pitchFamily="50" charset="-127"/>
                <a:cs typeface="Arial" pitchFamily="34" charset="0"/>
              </a:rPr>
              <a:t>– 7</a:t>
            </a:r>
            <a:r>
              <a:rPr lang="ko-KR" altLang="en-US" sz="1000" dirty="0" smtClean="0">
                <a:solidFill>
                  <a:schemeClr val="tx1"/>
                </a:solidFill>
                <a:latin typeface="맑은 고딕" panose="020B0503020000020004" pitchFamily="50" charset="-127"/>
                <a:cs typeface="Arial" pitchFamily="34" charset="0"/>
              </a:rPr>
              <a:t>월내 완료예정</a:t>
            </a:r>
            <a:endParaRPr lang="en-US" altLang="ko-KR" sz="1000" dirty="0" smtClean="0">
              <a:solidFill>
                <a:schemeClr val="tx1"/>
              </a:solidFill>
              <a:latin typeface="+mn-ea"/>
              <a:cs typeface="Arial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25606" y="5792188"/>
            <a:ext cx="2006600" cy="279152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25606" y="6081071"/>
            <a:ext cx="2006600" cy="277360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94598" y="4915476"/>
            <a:ext cx="1661032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개선 사항 </a:t>
            </a:r>
            <a:r>
              <a:rPr lang="en-US" altLang="ko-KR" sz="1000" b="1" dirty="0" smtClean="0">
                <a:latin typeface="+mj-ea"/>
                <a:ea typeface="+mj-ea"/>
              </a:rPr>
              <a:t>- </a:t>
            </a:r>
            <a:r>
              <a:rPr lang="ko-KR" altLang="en-US" sz="1000" b="1" dirty="0" smtClean="0">
                <a:latin typeface="+mj-ea"/>
                <a:ea typeface="+mj-ea"/>
              </a:rPr>
              <a:t>과제진행 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pic>
        <p:nvPicPr>
          <p:cNvPr id="44" name="Picture 5" descr="E:\PNG\화살표\화살살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5176369" y="5687918"/>
            <a:ext cx="1161431" cy="36613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15000"/>
              </a:schemeClr>
            </a:glow>
          </a:effectLst>
          <a:extLst/>
        </p:spPr>
      </p:pic>
      <p:sp>
        <p:nvSpPr>
          <p:cNvPr id="45" name="TextBox 44"/>
          <p:cNvSpPr txBox="1"/>
          <p:nvPr/>
        </p:nvSpPr>
        <p:spPr>
          <a:xfrm>
            <a:off x="6871326" y="4916474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  <a:latin typeface="+mj-ea"/>
                <a:ea typeface="+mj-ea"/>
              </a:rPr>
              <a:t>※ </a:t>
            </a:r>
            <a:r>
              <a:rPr lang="ko-KR" altLang="en-US" sz="1000" b="1" dirty="0" smtClean="0">
                <a:solidFill>
                  <a:schemeClr val="accent1"/>
                </a:solidFill>
                <a:latin typeface="+mj-ea"/>
                <a:ea typeface="+mj-ea"/>
              </a:rPr>
              <a:t>개선 방향</a:t>
            </a:r>
            <a:endParaRPr lang="ko-KR" altLang="en-US" sz="1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8784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sp>
        <p:nvSpPr>
          <p:cNvPr id="10" name="Rectangle 37"/>
          <p:cNvSpPr>
            <a:spLocks noChangeArrowheads="1"/>
          </p:cNvSpPr>
          <p:nvPr/>
        </p:nvSpPr>
        <p:spPr bwMode="auto">
          <a:xfrm>
            <a:off x="179512" y="686786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IMT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395536" y="1052035"/>
            <a:ext cx="2252201" cy="276999"/>
            <a:chOff x="251524" y="785230"/>
            <a:chExt cx="2252201" cy="376445"/>
          </a:xfrm>
        </p:grpSpPr>
        <p:sp>
          <p:nvSpPr>
            <p:cNvPr id="12" name="직사각형 11"/>
            <p:cNvSpPr/>
            <p:nvPr/>
          </p:nvSpPr>
          <p:spPr>
            <a:xfrm>
              <a:off x="251524" y="85592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2079928" cy="37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latin typeface="+mn-ea"/>
                </a:rPr>
                <a:t>속도</a:t>
              </a:r>
              <a:r>
                <a:rPr lang="en-US" altLang="ko-KR" sz="1200" b="1" dirty="0" smtClean="0">
                  <a:latin typeface="+mn-ea"/>
                </a:rPr>
                <a:t>LOSS </a:t>
              </a:r>
              <a:r>
                <a:rPr lang="ko-KR" altLang="en-US" sz="1200" b="1" dirty="0" smtClean="0">
                  <a:latin typeface="+mn-ea"/>
                </a:rPr>
                <a:t>개선 </a:t>
              </a:r>
              <a:r>
                <a:rPr lang="en-US" altLang="ko-KR" sz="1200" b="1" dirty="0" smtClean="0">
                  <a:latin typeface="+mn-ea"/>
                </a:rPr>
                <a:t>– </a:t>
              </a:r>
              <a:r>
                <a:rPr lang="ko-KR" altLang="en-US" sz="1200" b="1" dirty="0" smtClean="0">
                  <a:latin typeface="+mn-ea"/>
                </a:rPr>
                <a:t>설비 개조</a:t>
              </a:r>
              <a:endParaRPr lang="ko-KR" altLang="en-US" sz="1200" b="1" dirty="0">
                <a:latin typeface="+mn-ea"/>
              </a:endParaRPr>
            </a:p>
          </p:txBody>
        </p:sp>
      </p:grp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013346"/>
              </p:ext>
            </p:extLst>
          </p:nvPr>
        </p:nvGraphicFramePr>
        <p:xfrm>
          <a:off x="251524" y="1417284"/>
          <a:ext cx="5400594" cy="1066800"/>
        </p:xfrm>
        <a:graphic>
          <a:graphicData uri="http://schemas.openxmlformats.org/drawingml/2006/table">
            <a:tbl>
              <a:tblPr/>
              <a:tblGrid>
                <a:gridCol w="900099"/>
                <a:gridCol w="900099"/>
                <a:gridCol w="900099"/>
                <a:gridCol w="900099"/>
                <a:gridCol w="900099"/>
                <a:gridCol w="900099"/>
              </a:tblGrid>
              <a:tr h="2190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AS_IS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TO_BE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 Magazine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60" y="1417284"/>
            <a:ext cx="3000502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669070" y="2237863"/>
            <a:ext cx="1686680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9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  <a:latin typeface="+mj-ea"/>
                <a:ea typeface="+mj-ea"/>
              </a:rPr>
              <a:t>※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j-ea"/>
                <a:ea typeface="+mj-ea"/>
              </a:rPr>
              <a:t>MOTER </a:t>
            </a:r>
            <a:r>
              <a:rPr lang="ko-KR" altLang="en-US" sz="1000" b="1" dirty="0" smtClean="0">
                <a:solidFill>
                  <a:schemeClr val="accent1"/>
                </a:solidFill>
                <a:latin typeface="+mj-ea"/>
                <a:ea typeface="+mj-ea"/>
              </a:rPr>
              <a:t>용량 변경 교체</a:t>
            </a:r>
            <a:endParaRPr lang="ko-KR" altLang="en-US" sz="1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360837" y="2553497"/>
            <a:ext cx="865182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latin typeface="+mn-ea"/>
              </a:rPr>
              <a:t>Magazine </a:t>
            </a:r>
            <a:r>
              <a:rPr lang="en-US" altLang="ko-KR" sz="1000" dirty="0" err="1" smtClean="0">
                <a:latin typeface="+mn-ea"/>
              </a:rPr>
              <a:t>Loder</a:t>
            </a:r>
            <a:r>
              <a:rPr lang="en-US" altLang="ko-KR" sz="1000" dirty="0" smtClean="0">
                <a:latin typeface="+mn-ea"/>
              </a:rPr>
              <a:t> </a:t>
            </a:r>
            <a:r>
              <a:rPr lang="en-US" altLang="ko-KR" sz="1000" dirty="0" err="1" smtClean="0">
                <a:latin typeface="+mn-ea"/>
              </a:rPr>
              <a:t>Moter</a:t>
            </a:r>
            <a:r>
              <a:rPr lang="en-US" altLang="ko-KR" sz="1000" dirty="0" smtClean="0">
                <a:latin typeface="+mn-ea"/>
              </a:rPr>
              <a:t> Rpm </a:t>
            </a:r>
            <a:r>
              <a:rPr lang="ko-KR" altLang="en-US" sz="1000" dirty="0" smtClean="0">
                <a:latin typeface="+mn-ea"/>
              </a:rPr>
              <a:t>속도 상승 으로 기존대비 평균</a:t>
            </a:r>
            <a:r>
              <a:rPr lang="en-US" altLang="ko-KR" sz="1000" dirty="0" smtClean="0">
                <a:latin typeface="+mn-ea"/>
              </a:rPr>
              <a:t>30% </a:t>
            </a:r>
            <a:r>
              <a:rPr lang="ko-KR" altLang="en-US" sz="1000" dirty="0" smtClean="0">
                <a:latin typeface="+mn-ea"/>
              </a:rPr>
              <a:t>교체 속도 증가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</a:rPr>
              <a:t>( 6</a:t>
            </a:r>
            <a:r>
              <a:rPr lang="ko-KR" altLang="en-US" sz="1000" b="1" dirty="0" smtClean="0">
                <a:solidFill>
                  <a:schemeClr val="accent1"/>
                </a:solidFill>
                <a:latin typeface="+mn-ea"/>
              </a:rPr>
              <a:t>월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</a:rPr>
              <a:t>8~10</a:t>
            </a:r>
            <a:r>
              <a:rPr lang="ko-KR" altLang="en-US" sz="1000" b="1" dirty="0" smtClean="0">
                <a:solidFill>
                  <a:schemeClr val="accent1"/>
                </a:solidFill>
                <a:latin typeface="+mn-ea"/>
              </a:rPr>
              <a:t>일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</a:rPr>
              <a:t>6EA </a:t>
            </a:r>
            <a:r>
              <a:rPr lang="ko-KR" altLang="en-US" sz="1000" b="1" dirty="0" smtClean="0">
                <a:solidFill>
                  <a:schemeClr val="accent1"/>
                </a:solidFill>
                <a:latin typeface="+mn-ea"/>
              </a:rPr>
              <a:t>교체완료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</a:rPr>
              <a:t>)</a:t>
            </a:r>
            <a:r>
              <a:rPr lang="ko-KR" altLang="en-US" sz="1000" b="1" dirty="0" smtClean="0">
                <a:latin typeface="+mn-ea"/>
              </a:rPr>
              <a:t> </a:t>
            </a:r>
            <a:r>
              <a:rPr lang="en-US" altLang="ko-KR" sz="1000" b="1" dirty="0" smtClean="0">
                <a:latin typeface="+mn-ea"/>
              </a:rPr>
              <a:t> </a:t>
            </a:r>
            <a:endParaRPr lang="en-US" altLang="ko-KR" sz="1000" b="1" dirty="0">
              <a:latin typeface="+mn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121092"/>
              </p:ext>
            </p:extLst>
          </p:nvPr>
        </p:nvGraphicFramePr>
        <p:xfrm>
          <a:off x="251524" y="2928271"/>
          <a:ext cx="5400594" cy="2114550"/>
        </p:xfrm>
        <a:graphic>
          <a:graphicData uri="http://schemas.openxmlformats.org/drawingml/2006/table">
            <a:tbl>
              <a:tblPr/>
              <a:tblGrid>
                <a:gridCol w="900099"/>
                <a:gridCol w="900099"/>
                <a:gridCol w="900099"/>
                <a:gridCol w="900099"/>
                <a:gridCol w="900099"/>
                <a:gridCol w="900099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LINE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SERIAL_NO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모델명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설비명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업체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VRR03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KH20191226-17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KCC-600S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CONVEYOR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기흥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06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29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KH20191226-18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KCC-600S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CONVEYOR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기흥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VRR04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KH20191226-5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KCC-600S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CONVEYOR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기흥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06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KH20150817-4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KCC-500S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CONVEYOR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기흥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VRR05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KH20191226-19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KCC-600S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CONVEYOR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기흥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04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KH20191226-7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KCC-600S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CONVEYOR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기흥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FA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VRR03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70ZV0084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RL132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Panasonic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월내 일정협의</a:t>
                      </a:r>
                      <a:b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대당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일예상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VRR04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702V0032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RL132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Panasonic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VRR05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70ZV0271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RL132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Panasonic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6" name="그룹 25"/>
          <p:cNvGrpSpPr/>
          <p:nvPr/>
        </p:nvGrpSpPr>
        <p:grpSpPr>
          <a:xfrm>
            <a:off x="6012159" y="3140968"/>
            <a:ext cx="3000503" cy="1237156"/>
            <a:chOff x="5724129" y="3140968"/>
            <a:chExt cx="3288534" cy="1237156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9" y="3140968"/>
              <a:ext cx="1152127" cy="1237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48267" y="3140968"/>
              <a:ext cx="1038598" cy="1237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8877" y="3140968"/>
              <a:ext cx="953786" cy="123715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4" name="모서리가 둥근 직사각형 23"/>
          <p:cNvSpPr/>
          <p:nvPr/>
        </p:nvSpPr>
        <p:spPr>
          <a:xfrm>
            <a:off x="6012159" y="4509120"/>
            <a:ext cx="3000503" cy="41509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RADIAL 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설비 </a:t>
            </a:r>
            <a:r>
              <a:rPr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2</a:t>
            </a:r>
            <a:r>
              <a:rPr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단 장착 개선 설비 개조 </a:t>
            </a:r>
            <a:endParaRPr kumimoji="1" lang="en-US" altLang="ko-KR" sz="1000" dirty="0">
              <a:solidFill>
                <a:prstClr val="black"/>
              </a:solidFill>
              <a:latin typeface="+mn-ea"/>
              <a:cs typeface="Arial" pitchFamily="34" charset="0"/>
            </a:endParaRPr>
          </a:p>
          <a:p>
            <a:pPr marL="171450" indent="-171450" algn="ctr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  <a:defRPr/>
            </a:pPr>
            <a:r>
              <a:rPr kumimoji="1"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1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대 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31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종 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PART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교체 진행 </a:t>
            </a:r>
            <a:r>
              <a:rPr kumimoji="1" lang="en-US" altLang="ko-KR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&amp; </a:t>
            </a:r>
            <a:r>
              <a:rPr kumimoji="1" lang="ko-KR" altLang="en-US" sz="10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조정 작업</a:t>
            </a:r>
            <a:endParaRPr lang="en-US" altLang="ko-KR" sz="1000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cxnSp>
        <p:nvCxnSpPr>
          <p:cNvPr id="25" name="AutoShape 129"/>
          <p:cNvCxnSpPr>
            <a:cxnSpLocks noChangeShapeType="1"/>
          </p:cNvCxnSpPr>
          <p:nvPr/>
        </p:nvCxnSpPr>
        <p:spPr bwMode="auto">
          <a:xfrm flipV="1">
            <a:off x="5645219" y="3796242"/>
            <a:ext cx="373840" cy="562"/>
          </a:xfrm>
          <a:prstGeom prst="straightConnector1">
            <a:avLst/>
          </a:prstGeom>
          <a:ln w="6350">
            <a:headEnd type="oval"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AutoShape 129"/>
          <p:cNvCxnSpPr>
            <a:cxnSpLocks noChangeShapeType="1"/>
          </p:cNvCxnSpPr>
          <p:nvPr/>
        </p:nvCxnSpPr>
        <p:spPr bwMode="auto">
          <a:xfrm flipV="1">
            <a:off x="5670441" y="4716384"/>
            <a:ext cx="373840" cy="562"/>
          </a:xfrm>
          <a:prstGeom prst="straightConnector1">
            <a:avLst/>
          </a:prstGeom>
          <a:ln w="6350">
            <a:headEnd type="oval"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69070" y="4116542"/>
            <a:ext cx="2007281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92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  <a:latin typeface="+mj-ea"/>
                <a:ea typeface="+mj-ea"/>
              </a:rPr>
              <a:t>※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j-ea"/>
                <a:ea typeface="+mj-ea"/>
              </a:rPr>
              <a:t>PART </a:t>
            </a:r>
            <a:r>
              <a:rPr lang="ko-KR" altLang="en-US" sz="1000" b="1" dirty="0" smtClean="0">
                <a:solidFill>
                  <a:schemeClr val="accent1"/>
                </a:solidFill>
                <a:latin typeface="+mj-ea"/>
                <a:ea typeface="+mj-ea"/>
              </a:rPr>
              <a:t>변경 개조 및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j-ea"/>
                <a:ea typeface="+mj-ea"/>
              </a:rPr>
              <a:t>PLC </a:t>
            </a:r>
            <a:r>
              <a:rPr lang="ko-KR" altLang="en-US" sz="1000" b="1" dirty="0" smtClean="0">
                <a:solidFill>
                  <a:schemeClr val="accent1"/>
                </a:solidFill>
                <a:latin typeface="+mj-ea"/>
                <a:ea typeface="+mj-ea"/>
              </a:rPr>
              <a:t>수정</a:t>
            </a:r>
            <a:endParaRPr lang="ko-KR" altLang="en-US" sz="1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395536" y="5167957"/>
            <a:ext cx="1261884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개선 예상효과 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aphicFrame>
        <p:nvGraphicFramePr>
          <p:cNvPr id="34" name="표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399044"/>
              </p:ext>
            </p:extLst>
          </p:nvPr>
        </p:nvGraphicFramePr>
        <p:xfrm>
          <a:off x="251524" y="5487008"/>
          <a:ext cx="8640960" cy="956079"/>
        </p:xfrm>
        <a:graphic>
          <a:graphicData uri="http://schemas.openxmlformats.org/drawingml/2006/table">
            <a:tbl>
              <a:tblPr/>
              <a:tblGrid>
                <a:gridCol w="864096"/>
                <a:gridCol w="864096"/>
                <a:gridCol w="864096"/>
                <a:gridCol w="864096"/>
                <a:gridCol w="864096"/>
                <a:gridCol w="864096"/>
                <a:gridCol w="864096"/>
                <a:gridCol w="864096"/>
                <a:gridCol w="864096"/>
                <a:gridCol w="864096"/>
              </a:tblGrid>
              <a:tr h="498382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</a:t>
                      </a:r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/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 LODING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삽입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 LODING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투입 대기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OUT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Magazine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UP/D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1PCB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예상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237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AS_IS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39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TO_IS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6789023" y="5215226"/>
            <a:ext cx="2103461" cy="246221"/>
          </a:xfrm>
          <a:prstGeom prst="rect">
            <a:avLst/>
          </a:prstGeom>
          <a:gradFill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j-ea"/>
                <a:ea typeface="+mj-ea"/>
              </a:rPr>
              <a:t>※ ADT A4819/5919 MODEL </a:t>
            </a:r>
            <a:r>
              <a:rPr lang="ko-KR" altLang="en-US" sz="1000" dirty="0" smtClean="0">
                <a:latin typeface="+mj-ea"/>
                <a:ea typeface="+mj-ea"/>
              </a:rPr>
              <a:t>기준</a:t>
            </a:r>
            <a:endParaRPr lang="ko-KR" altLang="en-US" sz="1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51634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87783"/>
              </p:ext>
            </p:extLst>
          </p:nvPr>
        </p:nvGraphicFramePr>
        <p:xfrm>
          <a:off x="395288" y="836612"/>
          <a:ext cx="8291508" cy="5629519"/>
        </p:xfrm>
        <a:graphic>
          <a:graphicData uri="http://schemas.openxmlformats.org/drawingml/2006/table">
            <a:tbl>
              <a:tblPr/>
              <a:tblGrid>
                <a:gridCol w="41457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457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7972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No.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79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과제명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: </a:t>
                      </a:r>
                      <a:r>
                        <a:rPr lang="en-US" altLang="ko-KR" sz="1000" b="1" kern="12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USB</a:t>
                      </a:r>
                      <a:r>
                        <a:rPr lang="ko-KR" altLang="en-US" sz="1000" b="1" kern="1200" dirty="0" smtClean="0">
                          <a:solidFill>
                            <a:srgbClr val="0000FF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불량 개선</a:t>
                      </a:r>
                      <a:endParaRPr lang="ko-KR" altLang="en-US" sz="1000" b="0" kern="120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: 2020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06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~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2021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월 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7972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추진리더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김남수과장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ko-KR" altLang="en-US" sz="1000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부문장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김태관 </a:t>
                      </a:r>
                      <a:r>
                        <a:rPr lang="ko-KR" altLang="en-US" sz="1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법인장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22043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추진배경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목적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TOP MODEL USB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요인 </a:t>
                      </a:r>
                      <a:r>
                        <a:rPr lang="ko-KR" altLang="en-US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개선을 통해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 </a:t>
                      </a:r>
                      <a:r>
                        <a:rPr lang="ko-KR" altLang="en-US" sz="1000" b="1" baseline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달성</a:t>
                      </a:r>
                      <a:endParaRPr lang="en-US" altLang="ko-KR" sz="1000" b="1" baseline="0" dirty="0" smtClean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    3</a:t>
                      </a:r>
                      <a:r>
                        <a:rPr lang="ko-KR" altLang="en-US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anose="05000000000000000000" pitchFamily="2" charset="2"/>
                        </a:rPr>
                        <a:t>대 항목 중점 개선</a:t>
                      </a:r>
                      <a:endParaRPr lang="en-US" altLang="ko-KR" sz="1000" b="1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anose="05000000000000000000" pitchFamily="2" charset="2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추진목표</a:t>
                      </a:r>
                      <a:r>
                        <a:rPr lang="en-US" altLang="ko-KR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比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41%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감소 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28178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기대효과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 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1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투자비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2817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□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Plan </a:t>
                      </a:r>
                      <a:r>
                        <a:rPr lang="en-US" altLang="ko-KR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  <a:endParaRPr lang="en-US" altLang="ko-KR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83940" y="3140968"/>
            <a:ext cx="178125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설비적 발생요인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Part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 개선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최적화 검토 개선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4788024" y="5733256"/>
            <a:ext cx="648072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5"/>
          <p:cNvSpPr txBox="1"/>
          <p:nvPr/>
        </p:nvSpPr>
        <p:spPr>
          <a:xfrm>
            <a:off x="251520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3-4.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품질 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110767"/>
              </p:ext>
            </p:extLst>
          </p:nvPr>
        </p:nvGraphicFramePr>
        <p:xfrm>
          <a:off x="611560" y="5416283"/>
          <a:ext cx="7848870" cy="965045"/>
        </p:xfrm>
        <a:graphic>
          <a:graphicData uri="http://schemas.openxmlformats.org/drawingml/2006/table">
            <a:tbl>
              <a:tblPr/>
              <a:tblGrid>
                <a:gridCol w="748832"/>
                <a:gridCol w="1858214"/>
                <a:gridCol w="748832"/>
                <a:gridCol w="748832"/>
                <a:gridCol w="748832"/>
                <a:gridCol w="748832"/>
                <a:gridCol w="748832"/>
                <a:gridCol w="748832"/>
                <a:gridCol w="748832"/>
              </a:tblGrid>
              <a:tr h="1878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964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 불량 발생인자 검토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 PART </a:t>
                      </a:r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장착품질 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88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MASK </a:t>
                      </a:r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최적화 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en-US" altLang="ko-KR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07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64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평가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 dirty="0" smtClean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800" b="1" i="0" u="none" strike="noStrike" dirty="0">
                        <a:solidFill>
                          <a:srgbClr val="0D0D0D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CBD8C9AB-7C1B-4613-AC9E-D3272D890A62}"/>
              </a:ext>
            </a:extLst>
          </p:cNvPr>
          <p:cNvCxnSpPr>
            <a:cxnSpLocks/>
          </p:cNvCxnSpPr>
          <p:nvPr/>
        </p:nvCxnSpPr>
        <p:spPr>
          <a:xfrm>
            <a:off x="5436096" y="5877272"/>
            <a:ext cx="79208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CBD8C9AB-7C1B-4613-AC9E-D3272D890A62}"/>
              </a:ext>
            </a:extLst>
          </p:cNvPr>
          <p:cNvCxnSpPr>
            <a:cxnSpLocks/>
          </p:cNvCxnSpPr>
          <p:nvPr/>
        </p:nvCxnSpPr>
        <p:spPr>
          <a:xfrm>
            <a:off x="5436096" y="6093296"/>
            <a:ext cx="79208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CBD8C9AB-7C1B-4613-AC9E-D3272D890A62}"/>
              </a:ext>
            </a:extLst>
          </p:cNvPr>
          <p:cNvCxnSpPr>
            <a:cxnSpLocks/>
          </p:cNvCxnSpPr>
          <p:nvPr/>
        </p:nvCxnSpPr>
        <p:spPr>
          <a:xfrm>
            <a:off x="6093133" y="6282425"/>
            <a:ext cx="223224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627279"/>
              </p:ext>
            </p:extLst>
          </p:nvPr>
        </p:nvGraphicFramePr>
        <p:xfrm>
          <a:off x="4644008" y="2546888"/>
          <a:ext cx="3960438" cy="628650"/>
        </p:xfrm>
        <a:graphic>
          <a:graphicData uri="http://schemas.openxmlformats.org/drawingml/2006/table">
            <a:tbl>
              <a:tblPr/>
              <a:tblGrid>
                <a:gridCol w="660073"/>
                <a:gridCol w="660073"/>
                <a:gridCol w="660073"/>
                <a:gridCol w="660073"/>
                <a:gridCol w="660073"/>
                <a:gridCol w="660073"/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(ppm)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788024" y="3225592"/>
            <a:ext cx="3239392" cy="29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TOP USB WORST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불량 개선  활동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129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7"/>
          <p:cNvSpPr>
            <a:spLocks noChangeArrowheads="1"/>
          </p:cNvSpPr>
          <p:nvPr/>
        </p:nvSpPr>
        <p:spPr bwMode="auto">
          <a:xfrm>
            <a:off x="250825" y="708025"/>
            <a:ext cx="62658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SzTx/>
              <a:buFontTx/>
              <a:buNone/>
            </a:pPr>
            <a:r>
              <a:rPr lang="ko-KR" altLang="en-US" sz="1800" b="1" dirty="0">
                <a:latin typeface="맑은 고딕" panose="020B0503020000020004" pitchFamily="50" charset="-127"/>
              </a:rPr>
              <a:t>□ 성과 및 반성</a:t>
            </a:r>
          </a:p>
        </p:txBody>
      </p:sp>
      <p:sp>
        <p:nvSpPr>
          <p:cNvPr id="3" name="TextBox 18"/>
          <p:cNvSpPr txBox="1">
            <a:spLocks noChangeArrowheads="1"/>
          </p:cNvSpPr>
          <p:nvPr/>
        </p:nvSpPr>
        <p:spPr bwMode="auto">
          <a:xfrm>
            <a:off x="250825" y="116632"/>
            <a:ext cx="6769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ko-KR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1-2. ‘21</a:t>
            </a:r>
            <a:r>
              <a:rPr lang="ko-KR" altLang="en-US" b="1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년 상반기 성과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</a:rPr>
              <a:t>및 반성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279807" y="1165225"/>
            <a:ext cx="858371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262986" y="1597819"/>
            <a:ext cx="4278312" cy="4794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66888" y="1451836"/>
            <a:ext cx="2701925" cy="138112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44" name="직선 연결선 43"/>
          <p:cNvCxnSpPr/>
          <p:nvPr/>
        </p:nvCxnSpPr>
        <p:spPr>
          <a:xfrm>
            <a:off x="4592352" y="1597819"/>
            <a:ext cx="0" cy="47942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8"/>
          <p:cNvSpPr txBox="1">
            <a:spLocks noChangeArrowheads="1"/>
          </p:cNvSpPr>
          <p:nvPr/>
        </p:nvSpPr>
        <p:spPr bwMode="auto">
          <a:xfrm>
            <a:off x="4644008" y="1178532"/>
            <a:ext cx="1646238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ko-KR" altLang="en-US" sz="1700" b="1">
                <a:solidFill>
                  <a:srgbClr val="0000FF"/>
                </a:solidFill>
                <a:latin typeface="맑은 고딕" panose="020B0503020000020004" pitchFamily="50" charset="-127"/>
              </a:rPr>
              <a:t>주요 성과 내역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644008" y="1457932"/>
            <a:ext cx="2701925" cy="139700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7" name="TextBox 10"/>
          <p:cNvSpPr txBox="1">
            <a:spLocks noChangeArrowheads="1"/>
          </p:cNvSpPr>
          <p:nvPr/>
        </p:nvSpPr>
        <p:spPr bwMode="auto">
          <a:xfrm>
            <a:off x="279588" y="1162844"/>
            <a:ext cx="16478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 sz="2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ko-KR" altLang="en-US" sz="1700" b="1">
                <a:solidFill>
                  <a:srgbClr val="FF0000"/>
                </a:solidFill>
                <a:latin typeface="맑은 고딕" panose="020B0503020000020004" pitchFamily="50" charset="-127"/>
              </a:rPr>
              <a:t>주요 반성 내역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644008" y="1602583"/>
            <a:ext cx="4276725" cy="47894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  <a:defRPr/>
            </a:pPr>
            <a:endParaRPr lang="en-US" altLang="ko-KR" sz="1100" dirty="0" smtClean="0">
              <a:solidFill>
                <a:schemeClr val="tx1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4651692" y="1579323"/>
            <a:ext cx="4256088" cy="4859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■</a:t>
            </a:r>
            <a:r>
              <a: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MES System Set up </a:t>
            </a: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및 정착</a:t>
            </a:r>
            <a:endParaRPr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   -. SMPS/ADT/Mobile/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무선충전기</a:t>
            </a:r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lang="en-US" altLang="ko-KR" sz="1100" b="1" dirty="0" err="1" smtClean="0">
                <a:solidFill>
                  <a:srgbClr val="0000FF"/>
                </a:solidFill>
                <a:latin typeface="+mn-ea"/>
              </a:rPr>
              <a:t>Kefico</a:t>
            </a:r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  Infra Set up</a:t>
            </a:r>
            <a:endParaRPr lang="en-US" altLang="ko-KR" sz="1100" b="1" dirty="0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100" b="1" dirty="0" smtClean="0">
                <a:solidFill>
                  <a:srgbClr val="0000FF"/>
                </a:solidFill>
                <a:latin typeface="+mn-ea"/>
                <a:ea typeface="+mn-ea"/>
              </a:rPr>
              <a:t>   -.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현지인 </a:t>
            </a:r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System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및 운영 교육 완료 및 주도적 운영 체제 구축</a:t>
            </a:r>
            <a:endParaRPr lang="en-US" altLang="ko-KR" sz="1100" b="1" dirty="0" smtClean="0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100" b="1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ko-KR" sz="1100" b="1" dirty="0" smtClean="0">
                <a:solidFill>
                  <a:srgbClr val="0000FF"/>
                </a:solidFill>
                <a:latin typeface="+mn-ea"/>
                <a:ea typeface="+mn-ea"/>
              </a:rPr>
              <a:t>  -.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  <a:ea typeface="+mn-ea"/>
              </a:rPr>
              <a:t>상반기 </a:t>
            </a:r>
            <a:r>
              <a:rPr lang="en-US" altLang="ko-KR" sz="1100" b="1" dirty="0" smtClean="0">
                <a:solidFill>
                  <a:srgbClr val="0000FF"/>
                </a:solidFill>
                <a:latin typeface="+mn-ea"/>
              </a:rPr>
              <a:t>MES&lt;-&gt;ERP Interface </a:t>
            </a:r>
            <a:r>
              <a:rPr lang="ko-KR" altLang="en-US" sz="1100" b="1" dirty="0" smtClean="0">
                <a:solidFill>
                  <a:srgbClr val="0000FF"/>
                </a:solidFill>
                <a:latin typeface="+mn-ea"/>
              </a:rPr>
              <a:t>구축 완료</a:t>
            </a:r>
            <a:endParaRPr lang="en-US" altLang="ko-KR" sz="1100" b="1" dirty="0" smtClean="0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4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■ </a:t>
            </a:r>
            <a:r>
              <a:rPr lang="ko-KR" altLang="en-US" sz="11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고용량</a:t>
            </a: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 신규 </a:t>
            </a:r>
            <a:r>
              <a: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Model </a:t>
            </a: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안정적 </a:t>
            </a:r>
            <a:r>
              <a: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Launching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latin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   -. TA220 / TA865 /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무선 충전기 </a:t>
            </a:r>
            <a:r>
              <a:rPr lang="en-US" altLang="ko-KR" sz="1000" b="1" dirty="0" smtClean="0">
                <a:latin typeface="맑은 고딕" panose="020B0503020000020004" pitchFamily="50" charset="-127"/>
              </a:rPr>
              <a:t>_ </a:t>
            </a:r>
            <a:r>
              <a:rPr lang="ko-KR" altLang="en-US" sz="1000" b="1" dirty="0" smtClean="0">
                <a:latin typeface="맑은 고딕" panose="020B0503020000020004" pitchFamily="50" charset="-127"/>
              </a:rPr>
              <a:t>양산 안정화</a:t>
            </a:r>
            <a:endParaRPr lang="en-US" altLang="ko-KR" sz="1000" b="1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0000FF"/>
                </a:solidFill>
                <a:latin typeface="맑은 고딕" panose="020B0503020000020004" pitchFamily="50" charset="-127"/>
                <a:ea typeface="+mn-ea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+mn-ea"/>
              </a:rPr>
              <a:t>   -. 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+mn-ea"/>
              </a:rPr>
              <a:t>고부가 제품 비중 확대 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  <a:ea typeface="+mn-ea"/>
              </a:rPr>
              <a:t>_ 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TA220/TA865/TA845/</a:t>
            </a:r>
            <a:r>
              <a:rPr lang="ko-KR" altLang="en-US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무선충전기</a:t>
            </a:r>
            <a:r>
              <a:rPr lang="en-US" altLang="ko-KR" sz="1000" b="1" dirty="0" smtClean="0">
                <a:solidFill>
                  <a:srgbClr val="0000FF"/>
                </a:solidFill>
                <a:latin typeface="맑은 고딕" panose="020B0503020000020004" pitchFamily="50" charset="-127"/>
              </a:rPr>
              <a:t> </a:t>
            </a:r>
            <a:endParaRPr lang="en-US" altLang="ko-KR" sz="1000" b="1" dirty="0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3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■ </a:t>
            </a: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품질 안정화</a:t>
            </a:r>
            <a:endParaRPr lang="en-US" altLang="ko-K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   -.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상반기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MQIS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등록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3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건 </a:t>
            </a:r>
            <a:r>
              <a:rPr lang="en-US" altLang="ko-KR" sz="1000" b="1" dirty="0" smtClean="0">
                <a:latin typeface="+mn-ea"/>
              </a:rPr>
              <a:t>___ 2020</a:t>
            </a:r>
            <a:r>
              <a:rPr lang="ko-KR" altLang="en-US" sz="1000" b="1" dirty="0" smtClean="0">
                <a:latin typeface="+mn-ea"/>
              </a:rPr>
              <a:t>년 </a:t>
            </a:r>
            <a:r>
              <a:rPr lang="ko-KR" altLang="en-US" sz="105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상반기 </a:t>
            </a:r>
            <a:r>
              <a:rPr lang="en-US" altLang="ko-KR" sz="105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23</a:t>
            </a:r>
            <a:r>
              <a:rPr lang="ko-KR" altLang="en-US" sz="105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건 </a:t>
            </a:r>
            <a:r>
              <a:rPr lang="ko-KR" altLang="en-US" sz="1000" b="1" dirty="0" smtClean="0">
                <a:latin typeface="+mn-ea"/>
              </a:rPr>
              <a:t>대비 </a:t>
            </a:r>
            <a:r>
              <a:rPr lang="en-US" altLang="ko-KR" sz="105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20</a:t>
            </a:r>
            <a:r>
              <a:rPr lang="ko-KR" altLang="en-US" sz="105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건 감소</a:t>
            </a:r>
            <a:endParaRPr lang="en-US" altLang="ko-KR" sz="105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16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   -.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  <a:ea typeface="+mn-ea"/>
              </a:rPr>
              <a:t>총 공정 품질 감소</a:t>
            </a:r>
            <a:endParaRPr lang="en-US" altLang="ko-KR" sz="10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1000" b="1" dirty="0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600" b="1" dirty="0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   -. </a:t>
            </a:r>
            <a:r>
              <a:rPr lang="ko-KR" altLang="en-US" sz="1000" b="1" dirty="0" err="1" smtClean="0">
                <a:solidFill>
                  <a:srgbClr val="0000FF"/>
                </a:solidFill>
                <a:latin typeface="+mn-ea"/>
              </a:rPr>
              <a:t>사고성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Issue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사전 검출을 통한 고객 유출 방지</a:t>
            </a:r>
            <a:r>
              <a:rPr lang="en-US" altLang="ko-KR" sz="800" b="1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ko-KR" sz="800" b="1" dirty="0" smtClean="0">
                <a:latin typeface="맑은 고딕" panose="020B0503020000020004" pitchFamily="50" charset="-127"/>
              </a:rPr>
              <a:t>TA865 </a:t>
            </a:r>
            <a:r>
              <a:rPr lang="en-US" altLang="ko-KR" sz="800" b="1" dirty="0">
                <a:latin typeface="맑은 고딕" panose="020B0503020000020004" pitchFamily="50" charset="-127"/>
              </a:rPr>
              <a:t>X CAP </a:t>
            </a:r>
            <a:r>
              <a:rPr lang="ko-KR" altLang="en-US" sz="800" b="1" dirty="0" smtClean="0">
                <a:latin typeface="맑은 고딕" panose="020B0503020000020004" pitchFamily="50" charset="-127"/>
              </a:rPr>
              <a:t>유해물질 </a:t>
            </a:r>
            <a:r>
              <a:rPr lang="en-US" altLang="ko-KR" sz="800" b="1" dirty="0" smtClean="0">
                <a:latin typeface="맑은 고딕" panose="020B0503020000020004" pitchFamily="50" charset="-127"/>
              </a:rPr>
              <a:t>)</a:t>
            </a:r>
            <a:endParaRPr lang="en-US" altLang="ko-KR" sz="800" b="1" dirty="0" smtClean="0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1000" b="1" dirty="0">
              <a:solidFill>
                <a:srgbClr val="0000FF"/>
              </a:solidFill>
              <a:latin typeface="+mn-ea"/>
            </a:endParaRPr>
          </a:p>
          <a:p>
            <a:pPr lvl="0">
              <a:lnSpc>
                <a:spcPct val="150000"/>
              </a:lnSpc>
            </a:pPr>
            <a:endParaRPr lang="en-US" altLang="ko-KR" sz="10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■ </a:t>
            </a: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자동화 설비 </a:t>
            </a:r>
            <a:r>
              <a: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Set up </a:t>
            </a: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및 운영 안정화</a:t>
            </a:r>
            <a:endParaRPr lang="en-US" altLang="ko-KR" sz="11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  <a:latin typeface="+mn-ea"/>
                <a:ea typeface="+mn-ea"/>
              </a:rPr>
              <a:t>    -.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Auto FT2 Line Set up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및 안정화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_ Time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생산성 목표 초과 달성</a:t>
            </a:r>
            <a:endParaRPr lang="en-US" altLang="ko-KR" sz="10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lvl="0">
              <a:lnSpc>
                <a:spcPct val="150000"/>
              </a:lnSpc>
            </a:pP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    -. Auto Assembly Line Set up </a:t>
            </a:r>
            <a:r>
              <a:rPr lang="ko-KR" altLang="en-US" sz="1000" b="1" dirty="0" smtClean="0">
                <a:solidFill>
                  <a:srgbClr val="0000FF"/>
                </a:solidFill>
                <a:latin typeface="+mn-ea"/>
              </a:rPr>
              <a:t>및 안정화 </a:t>
            </a:r>
            <a:r>
              <a:rPr lang="ko-KR" altLang="en-US" sz="1000" b="1" dirty="0" err="1" smtClean="0">
                <a:solidFill>
                  <a:srgbClr val="0000FF"/>
                </a:solidFill>
                <a:latin typeface="+mn-ea"/>
              </a:rPr>
              <a:t>진행중</a:t>
            </a:r>
            <a:endParaRPr lang="en-US" altLang="ko-KR" sz="10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79807" y="1612360"/>
            <a:ext cx="4282409" cy="4570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■ </a:t>
            </a:r>
            <a:r>
              <a: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Material </a:t>
            </a: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공급 차질에 따른 생산 극대화 차질</a:t>
            </a:r>
            <a:endParaRPr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-. Mobile Wireless Charge __ IC ,  SILERGY(SEC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배분 품목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000" dirty="0" smtClean="0"/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en-US" altLang="ko-KR" sz="1000" dirty="0" smtClean="0">
                <a:latin typeface="맑은 고딕" panose="020B0503020000020004" pitchFamily="50" charset="-127"/>
              </a:rPr>
              <a:t> </a:t>
            </a:r>
            <a:r>
              <a:rPr lang="en-US" altLang="ko-KR" sz="1000" dirty="0">
                <a:latin typeface="맑은 고딕" panose="020B0503020000020004" pitchFamily="50" charset="-127"/>
              </a:rPr>
              <a:t>-. </a:t>
            </a:r>
            <a:r>
              <a:rPr lang="en-US" altLang="ko-KR" sz="1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Mobile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TA200-VE3 __ </a:t>
            </a:r>
            <a:r>
              <a:rPr lang="en-US" altLang="ko-KR" sz="1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IC_DIODES ( DIODES</a:t>
            </a:r>
            <a:r>
              <a:rPr lang="ko-KR" altLang="en-US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사 품질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Issue 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-.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Mobile TA200-VE2 __  FET_SEMTCH / IC_DIALOG( </a:t>
            </a:r>
            <a:r>
              <a:rPr lang="ko-KR" altLang="en-US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단종 관리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-. ADT __  A4819 / A5919 Cable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공급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Issue (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명보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Covid-19 Issue )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■ </a:t>
            </a: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설비 가동 효율 </a:t>
            </a:r>
            <a:r>
              <a: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Drop_ SMD / AXIAL / RADIAL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-.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작업자의 잦은 변경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퇴직 증가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_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설비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O`P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퇴직시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가동율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저하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-.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신규 </a:t>
            </a:r>
            <a:r>
              <a:rPr lang="ko-KR" altLang="en-US" sz="10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채용후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생존율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( 3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개월 이상 생존율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20%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↓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■ </a:t>
            </a:r>
            <a:r>
              <a:rPr lang="en-US" altLang="ko-KR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ST </a:t>
            </a:r>
            <a:r>
              <a:rPr lang="ko-KR" altLang="en-US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효율 실적 저조</a:t>
            </a:r>
            <a:endParaRPr lang="en-US" altLang="ko-KR" sz="11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-. </a:t>
            </a:r>
            <a:r>
              <a:rPr lang="ko-KR" altLang="en-US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고효율 신제품 효율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Drop </a:t>
            </a:r>
            <a:r>
              <a:rPr lang="ko-KR" altLang="en-US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심각</a:t>
            </a:r>
            <a:r>
              <a:rPr lang="en-US" altLang="ko-KR" sz="1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( TA220/ TA865 / TA845 )</a:t>
            </a:r>
            <a:endParaRPr lang="en-US" altLang="ko-KR" sz="1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  .. </a:t>
            </a:r>
            <a:r>
              <a:rPr lang="ko-KR" altLang="en-US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고객 품질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Issue</a:t>
            </a:r>
            <a:r>
              <a:rPr lang="ko-KR" altLang="en-US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작업 보완 및 공정 운영 어려움</a:t>
            </a:r>
            <a:endParaRPr lang="en-US" altLang="ko-KR" sz="1000" b="1" dirty="0" smtClean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       (  Soldering / Bonding / Insulator / Shield </a:t>
            </a:r>
            <a:r>
              <a:rPr lang="ko-KR" altLang="en-US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작업등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Sub</a:t>
            </a:r>
            <a:r>
              <a:rPr lang="ko-KR" altLang="en-US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작업 </a:t>
            </a:r>
            <a:r>
              <a:rPr lang="en-US" altLang="ko-KR" sz="1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■ </a:t>
            </a:r>
            <a:r>
              <a:rPr lang="en-US" altLang="ko-KR" sz="11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Covid-19 </a:t>
            </a:r>
            <a:r>
              <a:rPr lang="ko-KR" altLang="en-US" sz="11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</a:rPr>
              <a:t>확산에 따른 인력 운영 및 현장 운영 미흡</a:t>
            </a:r>
            <a:endParaRPr lang="en-US" altLang="ko-KR" sz="1100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</a:rPr>
              <a:t>   -. 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지역 격리 </a:t>
            </a:r>
            <a:r>
              <a:rPr lang="en-US" altLang="ko-KR" sz="1000" dirty="0" smtClean="0">
                <a:latin typeface="맑은 고딕" panose="020B0503020000020004" pitchFamily="50" charset="-127"/>
              </a:rPr>
              <a:t>/ 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밀접 </a:t>
            </a:r>
            <a:r>
              <a:rPr lang="ko-KR" altLang="en-US" sz="1000" dirty="0" err="1" smtClean="0">
                <a:latin typeface="맑은 고딕" panose="020B0503020000020004" pitchFamily="50" charset="-127"/>
              </a:rPr>
              <a:t>접촉자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 격리에 따른 인력 운영 어려움 발생</a:t>
            </a:r>
            <a:endParaRPr lang="en-US" altLang="ko-KR" sz="10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</a:rPr>
              <a:t>   -. 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설비 및 </a:t>
            </a:r>
            <a:r>
              <a:rPr lang="en-US" altLang="ko-KR" sz="1000" dirty="0" smtClean="0">
                <a:latin typeface="맑은 고딕" panose="020B0503020000020004" pitchFamily="50" charset="-127"/>
              </a:rPr>
              <a:t>ST 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효율 목표 대비 실적 관리 미흡</a:t>
            </a:r>
            <a:endParaRPr lang="en-US" altLang="ko-KR" sz="1000" dirty="0" smtClean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00" dirty="0">
                <a:latin typeface="맑은 고딕" panose="020B0503020000020004" pitchFamily="50" charset="-127"/>
              </a:rPr>
              <a:t> </a:t>
            </a:r>
            <a:r>
              <a:rPr lang="en-US" altLang="ko-KR" sz="1000" dirty="0" smtClean="0">
                <a:latin typeface="맑은 고딕" panose="020B0503020000020004" pitchFamily="50" charset="-127"/>
              </a:rPr>
              <a:t>   -. 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품질 </a:t>
            </a:r>
            <a:r>
              <a:rPr lang="ko-KR" altLang="en-US" sz="1000" dirty="0" err="1" smtClean="0">
                <a:latin typeface="맑은 고딕" panose="020B0503020000020004" pitchFamily="50" charset="-127"/>
              </a:rPr>
              <a:t>불량율</a:t>
            </a:r>
            <a:r>
              <a:rPr lang="ko-KR" altLang="en-US" sz="1000" dirty="0" smtClean="0">
                <a:latin typeface="맑은 고딕" panose="020B0503020000020004" pitchFamily="50" charset="-127"/>
              </a:rPr>
              <a:t> 개선 답보 상태</a:t>
            </a:r>
            <a:r>
              <a:rPr lang="en-US" altLang="ko-KR" sz="1000" dirty="0" smtClean="0">
                <a:latin typeface="맑은 고딕" panose="020B0503020000020004" pitchFamily="50" charset="-127"/>
              </a:rPr>
              <a:t>.</a:t>
            </a:r>
            <a:endParaRPr lang="en-US" altLang="ko-KR" sz="1000" dirty="0">
              <a:latin typeface="맑은 고딕" panose="020B0503020000020004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5004048" y="4005064"/>
          <a:ext cx="3723216" cy="323850"/>
        </p:xfrm>
        <a:graphic>
          <a:graphicData uri="http://schemas.openxmlformats.org/drawingml/2006/table">
            <a:tbl>
              <a:tblPr/>
              <a:tblGrid>
                <a:gridCol w="482856"/>
                <a:gridCol w="576064"/>
                <a:gridCol w="576064"/>
                <a:gridCol w="847160"/>
                <a:gridCol w="620536"/>
                <a:gridCol w="620536"/>
              </a:tblGrid>
              <a:tr h="1375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  <a:endParaRPr lang="ko-KR" alt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 현황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53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-37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-92%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/>
          </p:nvPr>
        </p:nvGraphicFramePr>
        <p:xfrm>
          <a:off x="5004048" y="4604346"/>
          <a:ext cx="3723216" cy="323850"/>
        </p:xfrm>
        <a:graphic>
          <a:graphicData uri="http://schemas.openxmlformats.org/drawingml/2006/table">
            <a:tbl>
              <a:tblPr/>
              <a:tblGrid>
                <a:gridCol w="494024"/>
                <a:gridCol w="576064"/>
                <a:gridCol w="576064"/>
                <a:gridCol w="835992"/>
                <a:gridCol w="620536"/>
                <a:gridCol w="620536"/>
              </a:tblGrid>
              <a:tr h="107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상반기</a:t>
                      </a:r>
                      <a:endParaRPr lang="ko-KR" altLang="en-US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 현황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개선율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2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19,127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14,276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7,114</a:t>
                      </a:r>
                      <a:endParaRPr lang="en-US" altLang="ko-KR" sz="10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-7,162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-50%</a:t>
                      </a:r>
                      <a:endParaRPr lang="en-US" altLang="ko-KR" sz="10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3" name="그림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823" y="5157192"/>
            <a:ext cx="3701441" cy="40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4308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246294" y="1009654"/>
            <a:ext cx="4140000" cy="5416546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05148" y="908995"/>
            <a:ext cx="1636713" cy="288925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 _ IS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445148" y="1053457"/>
            <a:ext cx="4140000" cy="5387138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00557" y="865985"/>
            <a:ext cx="1636712" cy="28733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_ BE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r="36164"/>
          <a:stretch/>
        </p:blipFill>
        <p:spPr>
          <a:xfrm>
            <a:off x="305148" y="1632127"/>
            <a:ext cx="2106612" cy="16516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02" y="1632127"/>
            <a:ext cx="1859092" cy="1651676"/>
          </a:xfrm>
          <a:prstGeom prst="rect">
            <a:avLst/>
          </a:prstGeom>
        </p:spPr>
      </p:pic>
      <p:sp>
        <p:nvSpPr>
          <p:cNvPr id="16" name="TextBox 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3-4.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품질 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467544" y="1254226"/>
            <a:ext cx="2953804" cy="276999"/>
            <a:chOff x="251524" y="785230"/>
            <a:chExt cx="2953804" cy="376445"/>
          </a:xfrm>
        </p:grpSpPr>
        <p:sp>
          <p:nvSpPr>
            <p:cNvPr id="18" name="직사각형 17"/>
            <p:cNvSpPr/>
            <p:nvPr/>
          </p:nvSpPr>
          <p:spPr>
            <a:xfrm>
              <a:off x="251524" y="85592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2781531" cy="37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PIN </a:t>
              </a:r>
              <a:r>
                <a:rPr lang="ko-KR" altLang="en-US" sz="1200" b="1" dirty="0" smtClean="0">
                  <a:latin typeface="+mn-ea"/>
                </a:rPr>
                <a:t>삽입 들뜸 </a:t>
              </a:r>
              <a:r>
                <a:rPr lang="en-US" altLang="ko-KR" sz="1200" b="1" dirty="0" smtClean="0">
                  <a:latin typeface="+mn-ea"/>
                </a:rPr>
                <a:t>&amp; SOLDER BALL </a:t>
              </a:r>
              <a:r>
                <a:rPr lang="ko-KR" altLang="en-US" sz="1200" b="1" dirty="0" smtClean="0">
                  <a:latin typeface="+mn-ea"/>
                </a:rPr>
                <a:t>발생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20" name="타원 19"/>
          <p:cNvSpPr/>
          <p:nvPr/>
        </p:nvSpPr>
        <p:spPr>
          <a:xfrm>
            <a:off x="971600" y="1851009"/>
            <a:ext cx="648072" cy="720080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699792" y="2571089"/>
            <a:ext cx="1686502" cy="353856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1229" y="3437935"/>
            <a:ext cx="38947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000" b="1" dirty="0">
                <a:latin typeface="+mj-ea"/>
                <a:ea typeface="+mj-ea"/>
              </a:rPr>
              <a:t>＃ </a:t>
            </a:r>
            <a:r>
              <a:rPr lang="ko-KR" altLang="en-US" sz="1000" b="1" dirty="0" smtClean="0">
                <a:latin typeface="+mj-ea"/>
                <a:ea typeface="+mj-ea"/>
              </a:rPr>
              <a:t>발생 현상</a:t>
            </a:r>
            <a:endParaRPr lang="en-US" altLang="ko-KR" sz="1000" b="1" dirty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USB </a:t>
            </a:r>
            <a:r>
              <a:rPr lang="ko-KR" altLang="en-US" sz="1000" dirty="0" smtClean="0">
                <a:latin typeface="+mj-ea"/>
                <a:ea typeface="+mj-ea"/>
              </a:rPr>
              <a:t>부품 인식 및 이동간 미세 틀어짐 발생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r>
              <a:rPr lang="ko-KR" altLang="en-US" sz="1000" dirty="0" smtClean="0">
                <a:latin typeface="+mj-ea"/>
                <a:ea typeface="+mj-ea"/>
              </a:rPr>
              <a:t> 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latin typeface="+mj-ea"/>
                <a:ea typeface="+mj-ea"/>
              </a:rPr>
              <a:t>들뜸 발생 내부 </a:t>
            </a:r>
            <a:r>
              <a:rPr lang="ko-KR" altLang="en-US" sz="1000" dirty="0" err="1" smtClean="0">
                <a:latin typeface="+mj-ea"/>
                <a:ea typeface="+mj-ea"/>
              </a:rPr>
              <a:t>리터치</a:t>
            </a:r>
            <a:r>
              <a:rPr lang="ko-KR" altLang="en-US" sz="1000" dirty="0" smtClean="0">
                <a:latin typeface="+mj-ea"/>
                <a:ea typeface="+mj-ea"/>
              </a:rPr>
              <a:t> 장착 시 </a:t>
            </a:r>
            <a:r>
              <a:rPr lang="en-US" altLang="ko-KR" sz="1000" dirty="0" smtClean="0">
                <a:latin typeface="+mj-ea"/>
                <a:ea typeface="+mj-ea"/>
              </a:rPr>
              <a:t>SOLDER </a:t>
            </a:r>
            <a:r>
              <a:rPr lang="ko-KR" altLang="en-US" sz="1000" dirty="0" err="1" smtClean="0">
                <a:latin typeface="+mj-ea"/>
                <a:ea typeface="+mj-ea"/>
              </a:rPr>
              <a:t>잔사</a:t>
            </a:r>
            <a:r>
              <a:rPr lang="ko-KR" altLang="en-US" sz="1000" dirty="0" smtClean="0">
                <a:latin typeface="+mj-ea"/>
                <a:ea typeface="+mj-ea"/>
              </a:rPr>
              <a:t> 유발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SOLDER </a:t>
            </a:r>
            <a:r>
              <a:rPr lang="ko-KR" altLang="en-US" sz="1000" dirty="0" err="1" smtClean="0">
                <a:latin typeface="+mj-ea"/>
                <a:ea typeface="+mj-ea"/>
              </a:rPr>
              <a:t>잔사에</a:t>
            </a:r>
            <a:r>
              <a:rPr lang="ko-KR" altLang="en-US" sz="1000" dirty="0" smtClean="0">
                <a:latin typeface="+mj-ea"/>
                <a:ea typeface="+mj-ea"/>
              </a:rPr>
              <a:t> 의한 </a:t>
            </a:r>
            <a:r>
              <a:rPr lang="en-US" altLang="ko-KR" sz="1000" dirty="0" smtClean="0">
                <a:latin typeface="+mj-ea"/>
                <a:ea typeface="+mj-ea"/>
              </a:rPr>
              <a:t>SOLDER </a:t>
            </a:r>
            <a:r>
              <a:rPr lang="ko-KR" altLang="en-US" sz="1000" dirty="0" smtClean="0">
                <a:latin typeface="+mj-ea"/>
                <a:ea typeface="+mj-ea"/>
              </a:rPr>
              <a:t>생성됨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10" y="4877138"/>
            <a:ext cx="2100292" cy="139996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461229" y="4526868"/>
            <a:ext cx="1969368" cy="276999"/>
            <a:chOff x="251524" y="785230"/>
            <a:chExt cx="1969368" cy="376445"/>
          </a:xfrm>
        </p:grpSpPr>
        <p:sp>
          <p:nvSpPr>
            <p:cNvPr id="25" name="직사각형 24"/>
            <p:cNvSpPr/>
            <p:nvPr/>
          </p:nvSpPr>
          <p:spPr>
            <a:xfrm>
              <a:off x="251524" y="85592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797095" cy="37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latin typeface="+mn-ea"/>
                </a:rPr>
                <a:t>내부 </a:t>
              </a:r>
              <a:r>
                <a:rPr lang="en-US" altLang="ko-KR" sz="1200" b="1" dirty="0" smtClean="0">
                  <a:latin typeface="+mn-ea"/>
                </a:rPr>
                <a:t>PIN SHORT </a:t>
              </a:r>
              <a:r>
                <a:rPr lang="ko-KR" altLang="en-US" sz="1200" b="1" dirty="0" smtClean="0">
                  <a:latin typeface="+mn-ea"/>
                </a:rPr>
                <a:t>발생 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2563641" y="5069287"/>
            <a:ext cx="18226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000" b="1" dirty="0">
                <a:latin typeface="+mj-ea"/>
                <a:ea typeface="+mj-ea"/>
              </a:rPr>
              <a:t>＃ </a:t>
            </a:r>
            <a:r>
              <a:rPr lang="ko-KR" altLang="en-US" sz="1000" b="1" dirty="0" smtClean="0">
                <a:latin typeface="+mj-ea"/>
                <a:ea typeface="+mj-ea"/>
              </a:rPr>
              <a:t>발생 현상</a:t>
            </a:r>
            <a:endParaRPr lang="en-US" altLang="ko-KR" sz="1000" b="1" dirty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latin typeface="+mj-ea"/>
                <a:ea typeface="+mj-ea"/>
              </a:rPr>
              <a:t>내부 </a:t>
            </a:r>
            <a:r>
              <a:rPr lang="en-US" altLang="ko-KR" sz="1000" dirty="0" smtClean="0">
                <a:latin typeface="+mj-ea"/>
                <a:ea typeface="+mj-ea"/>
              </a:rPr>
              <a:t>SHORT </a:t>
            </a:r>
            <a:r>
              <a:rPr lang="ko-KR" altLang="en-US" sz="1000" dirty="0" smtClean="0">
                <a:latin typeface="+mj-ea"/>
                <a:ea typeface="+mj-ea"/>
              </a:rPr>
              <a:t>외간 검출 </a:t>
            </a:r>
            <a:r>
              <a:rPr lang="en-US" altLang="ko-KR" sz="1000" dirty="0" smtClean="0">
                <a:latin typeface="+mj-ea"/>
                <a:ea typeface="+mj-ea"/>
              </a:rPr>
              <a:t>X</a:t>
            </a:r>
            <a:r>
              <a:rPr lang="ko-KR" altLang="en-US" sz="1000" dirty="0" smtClean="0">
                <a:latin typeface="+mj-ea"/>
                <a:ea typeface="+mj-ea"/>
              </a:rPr>
              <a:t> 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000" dirty="0" err="1" smtClean="0">
                <a:latin typeface="+mj-ea"/>
                <a:ea typeface="+mj-ea"/>
              </a:rPr>
              <a:t>수삽</a:t>
            </a:r>
            <a:r>
              <a:rPr lang="ko-KR" altLang="en-US" sz="1000" dirty="0" smtClean="0">
                <a:latin typeface="+mj-ea"/>
                <a:ea typeface="+mj-ea"/>
              </a:rPr>
              <a:t> 터치 및 </a:t>
            </a:r>
            <a:r>
              <a:rPr lang="en-US" altLang="ko-KR" sz="1000" dirty="0" smtClean="0">
                <a:latin typeface="+mj-ea"/>
                <a:ea typeface="+mj-ea"/>
              </a:rPr>
              <a:t>MASK </a:t>
            </a:r>
            <a:r>
              <a:rPr lang="ko-KR" altLang="en-US" sz="1000" dirty="0" smtClean="0">
                <a:latin typeface="+mj-ea"/>
                <a:ea typeface="+mj-ea"/>
              </a:rPr>
              <a:t>최적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SOLDER </a:t>
            </a:r>
            <a:r>
              <a:rPr lang="ko-KR" altLang="en-US" sz="1000" dirty="0" smtClean="0">
                <a:latin typeface="+mj-ea"/>
                <a:ea typeface="+mj-ea"/>
              </a:rPr>
              <a:t>납땜 품질 미흡</a:t>
            </a:r>
            <a:endParaRPr lang="en-US" altLang="ko-KR" sz="1000" dirty="0">
              <a:latin typeface="+mj-ea"/>
              <a:ea typeface="+mj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779817" y="1254226"/>
            <a:ext cx="2751312" cy="276999"/>
            <a:chOff x="251524" y="785230"/>
            <a:chExt cx="2751312" cy="376445"/>
          </a:xfrm>
        </p:grpSpPr>
        <p:sp>
          <p:nvSpPr>
            <p:cNvPr id="29" name="직사각형 28"/>
            <p:cNvSpPr/>
            <p:nvPr/>
          </p:nvSpPr>
          <p:spPr>
            <a:xfrm>
              <a:off x="251524" y="85592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2579039" cy="37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PART Library </a:t>
              </a:r>
              <a:r>
                <a:rPr lang="ko-KR" altLang="en-US" sz="1200" b="1" dirty="0" smtClean="0">
                  <a:latin typeface="+mn-ea"/>
                </a:rPr>
                <a:t>최적 조건 검토 개선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27584" y="5157192"/>
            <a:ext cx="1368152" cy="792088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12834" y="1632876"/>
            <a:ext cx="4423662" cy="1583621"/>
            <a:chOff x="4612834" y="1632876"/>
            <a:chExt cx="4423662" cy="1876425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12834" y="1632876"/>
              <a:ext cx="1333889" cy="1876425"/>
            </a:xfrm>
            <a:prstGeom prst="rect">
              <a:avLst/>
            </a:prstGeom>
          </p:spPr>
        </p:pic>
        <p:grpSp>
          <p:nvGrpSpPr>
            <p:cNvPr id="3" name="그룹 2"/>
            <p:cNvGrpSpPr/>
            <p:nvPr/>
          </p:nvGrpSpPr>
          <p:grpSpPr>
            <a:xfrm>
              <a:off x="5032982" y="1647937"/>
              <a:ext cx="4003514" cy="1861364"/>
              <a:chOff x="5032982" y="1647937"/>
              <a:chExt cx="4003514" cy="1861364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3385" y="1647937"/>
                <a:ext cx="1634960" cy="1861364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55007" y="1654742"/>
                <a:ext cx="1281489" cy="1854559"/>
              </a:xfrm>
              <a:prstGeom prst="rect">
                <a:avLst/>
              </a:prstGeom>
            </p:spPr>
          </p:pic>
          <p:sp>
            <p:nvSpPr>
              <p:cNvPr id="35" name="타원 34"/>
              <p:cNvSpPr/>
              <p:nvPr/>
            </p:nvSpPr>
            <p:spPr>
              <a:xfrm>
                <a:off x="6228184" y="2708920"/>
                <a:ext cx="216024" cy="216025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36" name="타원 35"/>
              <p:cNvSpPr/>
              <p:nvPr/>
            </p:nvSpPr>
            <p:spPr>
              <a:xfrm>
                <a:off x="6249158" y="3268495"/>
                <a:ext cx="216024" cy="216025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38" name="꺾인 연결선 37"/>
              <p:cNvCxnSpPr>
                <a:stCxn id="35" idx="2"/>
              </p:cNvCxnSpPr>
              <p:nvPr/>
            </p:nvCxnSpPr>
            <p:spPr>
              <a:xfrm rot="10800000">
                <a:off x="5724128" y="2680931"/>
                <a:ext cx="504056" cy="136002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꺾인 연결선 38"/>
              <p:cNvCxnSpPr>
                <a:stCxn id="36" idx="2"/>
              </p:cNvCxnSpPr>
              <p:nvPr/>
            </p:nvCxnSpPr>
            <p:spPr>
              <a:xfrm rot="10800000">
                <a:off x="5724128" y="3160484"/>
                <a:ext cx="525030" cy="216025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모서리가 둥근 직사각형 42"/>
              <p:cNvSpPr/>
              <p:nvPr/>
            </p:nvSpPr>
            <p:spPr>
              <a:xfrm>
                <a:off x="7029237" y="2773451"/>
                <a:ext cx="137645" cy="642342"/>
              </a:xfrm>
              <a:prstGeom prst="round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ko-KR" altLang="en-US" sz="1000" b="1" dirty="0">
                  <a:solidFill>
                    <a:srgbClr val="0000FF"/>
                  </a:solidFill>
                </a:endParaRPr>
              </a:p>
            </p:txBody>
          </p:sp>
          <p:cxnSp>
            <p:nvCxnSpPr>
              <p:cNvPr id="45" name="꺾인 연결선 44"/>
              <p:cNvCxnSpPr>
                <a:stCxn id="43" idx="3"/>
              </p:cNvCxnSpPr>
              <p:nvPr/>
            </p:nvCxnSpPr>
            <p:spPr>
              <a:xfrm flipV="1">
                <a:off x="7166882" y="2924945"/>
                <a:ext cx="933510" cy="169677"/>
              </a:xfrm>
              <a:prstGeom prst="bentConnector3">
                <a:avLst/>
              </a:prstGeom>
              <a:ln w="158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5032982" y="3238299"/>
                <a:ext cx="441146" cy="246221"/>
              </a:xfrm>
              <a:prstGeom prst="rect">
                <a:avLst/>
              </a:prstGeom>
              <a:solidFill>
                <a:srgbClr val="FFFF00">
                  <a:alpha val="55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>
                    <a:solidFill>
                      <a:srgbClr val="FF0000"/>
                    </a:solidFill>
                  </a:rPr>
                  <a:t>기존</a:t>
                </a:r>
                <a:endParaRPr lang="ko-KR" altLang="en-US" sz="1000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48" name="Picture 5" descr="E:\PNG\화살표\화살살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7018956" y="2485198"/>
            <a:ext cx="1416486" cy="36613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15000"/>
              </a:schemeClr>
            </a:glow>
          </a:effectLst>
          <a:extLst/>
        </p:spPr>
      </p:pic>
      <p:sp>
        <p:nvSpPr>
          <p:cNvPr id="49" name="직사각형 48"/>
          <p:cNvSpPr/>
          <p:nvPr/>
        </p:nvSpPr>
        <p:spPr>
          <a:xfrm>
            <a:off x="4601721" y="3177051"/>
            <a:ext cx="45338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000" b="1" dirty="0">
                <a:latin typeface="+mj-ea"/>
                <a:ea typeface="+mj-ea"/>
              </a:rPr>
              <a:t>＃ </a:t>
            </a:r>
            <a:r>
              <a:rPr lang="ko-KR" altLang="en-US" sz="1000" b="1" dirty="0" smtClean="0">
                <a:latin typeface="+mj-ea"/>
                <a:ea typeface="+mj-ea"/>
              </a:rPr>
              <a:t>개선 방향</a:t>
            </a:r>
            <a:endParaRPr lang="en-US" altLang="ko-KR" sz="1000" b="1" dirty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TOP </a:t>
            </a:r>
            <a:r>
              <a:rPr lang="ko-KR" altLang="en-US" sz="1000" dirty="0" smtClean="0">
                <a:latin typeface="+mj-ea"/>
                <a:ea typeface="+mj-ea"/>
              </a:rPr>
              <a:t>면 </a:t>
            </a:r>
            <a:r>
              <a:rPr lang="en-US" altLang="ko-KR" sz="1000" dirty="0" smtClean="0">
                <a:latin typeface="+mj-ea"/>
                <a:ea typeface="+mj-ea"/>
              </a:rPr>
              <a:t>USB MODEL </a:t>
            </a:r>
            <a:r>
              <a:rPr lang="ko-KR" altLang="en-US" sz="1000" dirty="0" smtClean="0">
                <a:latin typeface="+mj-ea"/>
                <a:ea typeface="+mj-ea"/>
              </a:rPr>
              <a:t>내부 미세 </a:t>
            </a:r>
            <a:r>
              <a:rPr lang="en-US" altLang="ko-KR" sz="1000" dirty="0" smtClean="0">
                <a:latin typeface="+mj-ea"/>
                <a:ea typeface="+mj-ea"/>
              </a:rPr>
              <a:t>PIN BALL TYPE </a:t>
            </a:r>
            <a:r>
              <a:rPr lang="ko-KR" altLang="en-US" sz="1000" dirty="0" smtClean="0">
                <a:latin typeface="+mj-ea"/>
                <a:ea typeface="+mj-ea"/>
              </a:rPr>
              <a:t>개선 검토</a:t>
            </a:r>
            <a:r>
              <a:rPr lang="en-US" altLang="ko-KR" sz="1000" dirty="0" smtClean="0">
                <a:latin typeface="+mj-ea"/>
                <a:ea typeface="+mj-ea"/>
              </a:rPr>
              <a:t>(</a:t>
            </a:r>
            <a:r>
              <a:rPr lang="en-US" altLang="ko-KR" sz="1000" dirty="0">
                <a:latin typeface="+mj-ea"/>
              </a:rPr>
              <a:t>Library </a:t>
            </a:r>
            <a:r>
              <a:rPr lang="ko-KR" altLang="en-US" sz="1000" dirty="0" smtClean="0">
                <a:latin typeface="+mj-ea"/>
              </a:rPr>
              <a:t>최적화</a:t>
            </a:r>
            <a:r>
              <a:rPr lang="en-US" altLang="ko-KR" sz="1000" dirty="0" smtClean="0">
                <a:latin typeface="+mj-ea"/>
                <a:ea typeface="+mj-ea"/>
              </a:rPr>
              <a:t>)</a:t>
            </a: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USB A / C TYPE </a:t>
            </a:r>
            <a:r>
              <a:rPr lang="ko-KR" altLang="en-US" sz="1000" dirty="0" smtClean="0">
                <a:latin typeface="+mj-ea"/>
                <a:ea typeface="+mj-ea"/>
              </a:rPr>
              <a:t>형태 유효성 평가 확인 확대전개 진행</a:t>
            </a:r>
            <a:r>
              <a:rPr lang="en-US" altLang="ko-KR" sz="1000" dirty="0" smtClean="0">
                <a:latin typeface="+mj-ea"/>
                <a:ea typeface="+mj-ea"/>
              </a:rPr>
              <a:t>.</a:t>
            </a:r>
            <a:endParaRPr lang="en-US" altLang="ko-KR" sz="1000" dirty="0">
              <a:latin typeface="+mj-ea"/>
              <a:ea typeface="+mj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773502" y="4755763"/>
            <a:ext cx="2096198" cy="276999"/>
            <a:chOff x="251524" y="785230"/>
            <a:chExt cx="2096198" cy="376445"/>
          </a:xfrm>
        </p:grpSpPr>
        <p:sp>
          <p:nvSpPr>
            <p:cNvPr id="51" name="직사각형 50"/>
            <p:cNvSpPr/>
            <p:nvPr/>
          </p:nvSpPr>
          <p:spPr>
            <a:xfrm>
              <a:off x="251524" y="85592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923925" cy="37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MASK </a:t>
              </a:r>
              <a:r>
                <a:rPr lang="ko-KR" altLang="en-US" sz="1200" b="1" dirty="0" smtClean="0">
                  <a:latin typeface="+mn-ea"/>
                </a:rPr>
                <a:t>설계 최적화 검토 </a:t>
              </a:r>
              <a:endParaRPr lang="ko-KR" altLang="en-US" sz="1200" b="1" dirty="0">
                <a:latin typeface="+mn-ea"/>
              </a:endParaRPr>
            </a:p>
          </p:txBody>
        </p:sp>
      </p:grpSp>
      <p:graphicFrame>
        <p:nvGraphicFramePr>
          <p:cNvPr id="55" name="표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523073"/>
              </p:ext>
            </p:extLst>
          </p:nvPr>
        </p:nvGraphicFramePr>
        <p:xfrm>
          <a:off x="6069605" y="5224290"/>
          <a:ext cx="2947597" cy="492697"/>
        </p:xfrm>
        <a:graphic>
          <a:graphicData uri="http://schemas.openxmlformats.org/drawingml/2006/table">
            <a:tbl>
              <a:tblPr/>
              <a:tblGrid>
                <a:gridCol w="615151"/>
                <a:gridCol w="777482"/>
                <a:gridCol w="777482"/>
                <a:gridCol w="777482"/>
              </a:tblGrid>
              <a:tr h="16538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 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LEAD1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내부</a:t>
                      </a: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LEAD2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58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53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70" name="그룹 69"/>
          <p:cNvGrpSpPr/>
          <p:nvPr/>
        </p:nvGrpSpPr>
        <p:grpSpPr>
          <a:xfrm>
            <a:off x="4694866" y="5043311"/>
            <a:ext cx="1332829" cy="815028"/>
            <a:chOff x="4700556" y="4971181"/>
            <a:chExt cx="1332829" cy="1038748"/>
          </a:xfrm>
        </p:grpSpPr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00556" y="4971181"/>
              <a:ext cx="1332829" cy="1038748"/>
            </a:xfrm>
            <a:prstGeom prst="rect">
              <a:avLst/>
            </a:prstGeom>
          </p:spPr>
        </p:pic>
        <p:cxnSp>
          <p:nvCxnSpPr>
            <p:cNvPr id="57" name="직선 화살표 연결선 56"/>
            <p:cNvCxnSpPr>
              <a:stCxn id="53" idx="1"/>
            </p:cNvCxnSpPr>
            <p:nvPr/>
          </p:nvCxnSpPr>
          <p:spPr>
            <a:xfrm>
              <a:off x="4700556" y="5490555"/>
              <a:ext cx="1023572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4819938" y="5728647"/>
              <a:ext cx="894797" cy="246221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000" smtClean="0">
                  <a:solidFill>
                    <a:srgbClr val="FF0000"/>
                  </a:solidFill>
                </a:rPr>
                <a:t>SHORT </a:t>
              </a:r>
              <a:r>
                <a:rPr lang="ko-KR" altLang="en-US" sz="1000" dirty="0" smtClean="0">
                  <a:solidFill>
                    <a:srgbClr val="FF0000"/>
                  </a:solidFill>
                </a:rPr>
                <a:t>방향</a:t>
              </a:r>
              <a:endParaRPr lang="ko-KR" altLang="en-US" sz="1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6033668" y="4946067"/>
            <a:ext cx="1398140" cy="246221"/>
          </a:xfrm>
          <a:prstGeom prst="rect">
            <a:avLst/>
          </a:prstGeom>
          <a:gradFill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j-ea"/>
                <a:ea typeface="+mj-ea"/>
              </a:rPr>
              <a:t>※ MASK </a:t>
            </a:r>
            <a:r>
              <a:rPr lang="ko-KR" altLang="en-US" sz="1000" dirty="0" err="1" smtClean="0">
                <a:latin typeface="+mj-ea"/>
                <a:ea typeface="+mj-ea"/>
              </a:rPr>
              <a:t>개구부</a:t>
            </a:r>
            <a:r>
              <a:rPr lang="ko-KR" altLang="en-US" sz="1000" dirty="0" smtClean="0">
                <a:latin typeface="+mj-ea"/>
                <a:ea typeface="+mj-ea"/>
              </a:rPr>
              <a:t> </a:t>
            </a:r>
            <a:r>
              <a:rPr lang="en-US" altLang="ko-KR" sz="1000" dirty="0" smtClean="0">
                <a:latin typeface="+mj-ea"/>
                <a:ea typeface="+mj-ea"/>
              </a:rPr>
              <a:t>SIZE</a:t>
            </a:r>
            <a:endParaRPr lang="ko-KR" altLang="en-US" sz="1000" dirty="0">
              <a:latin typeface="+mj-ea"/>
              <a:ea typeface="+mj-ea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6044847" y="5670016"/>
            <a:ext cx="2972564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solidFill>
                  <a:schemeClr val="accent1"/>
                </a:solidFill>
                <a:latin typeface="+mn-ea"/>
              </a:rPr>
              <a:t>X</a:t>
            </a:r>
            <a:r>
              <a:rPr lang="ko-KR" altLang="en-US" sz="1000" dirty="0" smtClean="0">
                <a:solidFill>
                  <a:schemeClr val="accent1"/>
                </a:solidFill>
                <a:latin typeface="+mn-ea"/>
              </a:rPr>
              <a:t>축 방향 </a:t>
            </a:r>
            <a:r>
              <a:rPr lang="en-US" altLang="ko-KR" sz="1000" dirty="0" smtClean="0">
                <a:solidFill>
                  <a:schemeClr val="accent1"/>
                </a:solidFill>
                <a:latin typeface="+mn-ea"/>
              </a:rPr>
              <a:t>5~10% </a:t>
            </a:r>
            <a:r>
              <a:rPr lang="ko-KR" altLang="en-US" sz="1000" dirty="0" smtClean="0">
                <a:solidFill>
                  <a:schemeClr val="accent1"/>
                </a:solidFill>
                <a:latin typeface="+mn-ea"/>
              </a:rPr>
              <a:t>축소 검토 유효성 평가 </a:t>
            </a:r>
            <a:r>
              <a:rPr lang="ko-KR" altLang="en-US" sz="1000" b="1" dirty="0" smtClean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000" b="1" dirty="0" smtClean="0">
                <a:solidFill>
                  <a:schemeClr val="accent1"/>
                </a:solidFill>
                <a:latin typeface="+mn-ea"/>
              </a:rPr>
              <a:t> </a:t>
            </a:r>
            <a:endParaRPr lang="en-US" altLang="ko-KR" sz="1000" b="1" dirty="0">
              <a:solidFill>
                <a:schemeClr val="accent1"/>
              </a:solidFill>
              <a:latin typeface="+mn-ea"/>
            </a:endParaRPr>
          </a:p>
        </p:txBody>
      </p: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781598"/>
              </p:ext>
            </p:extLst>
          </p:nvPr>
        </p:nvGraphicFramePr>
        <p:xfrm>
          <a:off x="4718869" y="5980607"/>
          <a:ext cx="4298332" cy="438150"/>
        </p:xfrm>
        <a:graphic>
          <a:graphicData uri="http://schemas.openxmlformats.org/drawingml/2006/table">
            <a:tbl>
              <a:tblPr/>
              <a:tblGrid>
                <a:gridCol w="897043"/>
                <a:gridCol w="1133763"/>
                <a:gridCol w="1133763"/>
                <a:gridCol w="1133763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PPM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 TYPE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4" name="그룹 53"/>
          <p:cNvGrpSpPr/>
          <p:nvPr/>
        </p:nvGrpSpPr>
        <p:grpSpPr>
          <a:xfrm>
            <a:off x="4773502" y="3918300"/>
            <a:ext cx="1310598" cy="276999"/>
            <a:chOff x="251524" y="785230"/>
            <a:chExt cx="1310598" cy="376445"/>
          </a:xfrm>
        </p:grpSpPr>
        <p:sp>
          <p:nvSpPr>
            <p:cNvPr id="56" name="직사각형 55"/>
            <p:cNvSpPr/>
            <p:nvPr/>
          </p:nvSpPr>
          <p:spPr>
            <a:xfrm>
              <a:off x="251524" y="855920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138325" cy="3764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NOZZLE </a:t>
              </a:r>
              <a:r>
                <a:rPr lang="ko-KR" altLang="en-US" sz="1200" b="1" dirty="0" smtClean="0">
                  <a:latin typeface="+mn-ea"/>
                </a:rPr>
                <a:t>개선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60" name="직사각형 59"/>
          <p:cNvSpPr/>
          <p:nvPr/>
        </p:nvSpPr>
        <p:spPr>
          <a:xfrm>
            <a:off x="4601721" y="4137224"/>
            <a:ext cx="45338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USB BODY SIZE</a:t>
            </a:r>
            <a:r>
              <a:rPr lang="ko-KR" altLang="en-US" sz="1000" dirty="0" smtClean="0">
                <a:latin typeface="+mj-ea"/>
                <a:ea typeface="+mj-ea"/>
              </a:rPr>
              <a:t>에</a:t>
            </a:r>
            <a:r>
              <a:rPr lang="en-US" altLang="ko-KR" sz="1000" dirty="0" smtClean="0">
                <a:latin typeface="+mj-ea"/>
                <a:ea typeface="+mj-ea"/>
              </a:rPr>
              <a:t> </a:t>
            </a:r>
            <a:r>
              <a:rPr lang="ko-KR" altLang="en-US" sz="1000" dirty="0" smtClean="0">
                <a:latin typeface="+mj-ea"/>
                <a:ea typeface="+mj-ea"/>
              </a:rPr>
              <a:t>적합한 </a:t>
            </a:r>
            <a:r>
              <a:rPr lang="en-US" altLang="ko-KR" sz="1000" dirty="0" smtClean="0">
                <a:latin typeface="+mj-ea"/>
                <a:ea typeface="+mj-ea"/>
              </a:rPr>
              <a:t>NOZZLE </a:t>
            </a:r>
            <a:r>
              <a:rPr lang="ko-KR" altLang="en-US" sz="1000" dirty="0" smtClean="0">
                <a:latin typeface="+mj-ea"/>
                <a:ea typeface="+mj-ea"/>
              </a:rPr>
              <a:t>형태</a:t>
            </a:r>
            <a:r>
              <a:rPr lang="en-US" altLang="ko-KR" sz="1000" dirty="0">
                <a:latin typeface="+mj-ea"/>
                <a:ea typeface="+mj-ea"/>
              </a:rPr>
              <a:t> </a:t>
            </a:r>
            <a:r>
              <a:rPr lang="ko-KR" altLang="en-US" sz="1000" dirty="0" smtClean="0">
                <a:latin typeface="+mj-ea"/>
                <a:ea typeface="+mj-ea"/>
              </a:rPr>
              <a:t>및 </a:t>
            </a:r>
            <a:r>
              <a:rPr lang="en-US" altLang="ko-KR" sz="1000" dirty="0" smtClean="0">
                <a:latin typeface="+mj-ea"/>
                <a:ea typeface="+mj-ea"/>
              </a:rPr>
              <a:t>SIZE </a:t>
            </a:r>
            <a:r>
              <a:rPr lang="ko-KR" altLang="en-US" sz="1000" dirty="0" smtClean="0">
                <a:latin typeface="+mj-ea"/>
                <a:ea typeface="+mj-ea"/>
              </a:rPr>
              <a:t>최적화 개선 검토 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NOZZLE </a:t>
            </a:r>
            <a:r>
              <a:rPr lang="ko-KR" altLang="en-US" sz="1000" dirty="0" smtClean="0">
                <a:latin typeface="+mj-ea"/>
                <a:ea typeface="+mj-ea"/>
              </a:rPr>
              <a:t>외각 우레탄 적용 </a:t>
            </a:r>
            <a:r>
              <a:rPr lang="en-US" altLang="ko-KR" sz="1000" dirty="0" smtClean="0">
                <a:latin typeface="+mj-ea"/>
                <a:ea typeface="+mj-ea"/>
              </a:rPr>
              <a:t>– </a:t>
            </a:r>
            <a:r>
              <a:rPr lang="ko-KR" altLang="en-US" sz="1000" dirty="0" err="1" smtClean="0">
                <a:latin typeface="+mj-ea"/>
                <a:ea typeface="+mj-ea"/>
              </a:rPr>
              <a:t>흡장착</a:t>
            </a:r>
            <a:r>
              <a:rPr lang="ko-KR" altLang="en-US" sz="1000" dirty="0" smtClean="0">
                <a:latin typeface="+mj-ea"/>
                <a:ea typeface="+mj-ea"/>
              </a:rPr>
              <a:t> 틀어짐 개선 유효성 평가</a:t>
            </a:r>
            <a:endParaRPr lang="en-US" altLang="ko-KR" sz="1000" dirty="0">
              <a:latin typeface="+mj-ea"/>
              <a:ea typeface="+mj-ea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10"/>
          <a:srcRect l="24799" r="9682" b="36554"/>
          <a:stretch/>
        </p:blipFill>
        <p:spPr>
          <a:xfrm>
            <a:off x="8342771" y="4439609"/>
            <a:ext cx="693726" cy="32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8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95536" y="1098970"/>
            <a:ext cx="1652165" cy="276999"/>
            <a:chOff x="251524" y="785230"/>
            <a:chExt cx="1652165" cy="276999"/>
          </a:xfrm>
        </p:grpSpPr>
        <p:sp>
          <p:nvSpPr>
            <p:cNvPr id="15" name="직사각형 14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479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latin typeface="+mj-ea"/>
                </a:rPr>
                <a:t>현 인원 근속 현황</a:t>
              </a:r>
              <a:r>
                <a:rPr lang="en-US" altLang="ko-KR" sz="1200" b="1" dirty="0" smtClean="0">
                  <a:latin typeface="+mj-ea"/>
                </a:rPr>
                <a:t> 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7" name="Rectangle 37"/>
          <p:cNvSpPr>
            <a:spLocks noChangeArrowheads="1"/>
          </p:cNvSpPr>
          <p:nvPr/>
        </p:nvSpPr>
        <p:spPr bwMode="auto">
          <a:xfrm>
            <a:off x="179512" y="686786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자동화 인력 안정화 방안</a:t>
            </a:r>
            <a:endParaRPr lang="ko-KR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59756"/>
              </p:ext>
            </p:extLst>
          </p:nvPr>
        </p:nvGraphicFramePr>
        <p:xfrm>
          <a:off x="5036858" y="1639574"/>
          <a:ext cx="3783620" cy="647700"/>
        </p:xfrm>
        <a:graphic>
          <a:graphicData uri="http://schemas.openxmlformats.org/drawingml/2006/table">
            <a:tbl>
              <a:tblPr/>
              <a:tblGrid>
                <a:gridCol w="945905"/>
                <a:gridCol w="945905"/>
                <a:gridCol w="945905"/>
                <a:gridCol w="94590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 이상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년차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미만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차트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3738452"/>
              </p:ext>
            </p:extLst>
          </p:nvPr>
        </p:nvGraphicFramePr>
        <p:xfrm>
          <a:off x="430197" y="1330397"/>
          <a:ext cx="4357827" cy="195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/>
          <p:cNvSpPr/>
          <p:nvPr/>
        </p:nvSpPr>
        <p:spPr>
          <a:xfrm>
            <a:off x="4912441" y="2420888"/>
            <a:ext cx="4032454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000" dirty="0" smtClean="0">
                <a:latin typeface="+mn-ea"/>
              </a:rPr>
              <a:t>전체 인원의 </a:t>
            </a:r>
            <a:r>
              <a:rPr lang="en-US" altLang="ko-KR" sz="1000" dirty="0" smtClean="0">
                <a:latin typeface="+mn-ea"/>
              </a:rPr>
              <a:t>6</a:t>
            </a:r>
            <a:r>
              <a:rPr lang="ko-KR" altLang="en-US" sz="1000" dirty="0" smtClean="0">
                <a:latin typeface="+mn-ea"/>
              </a:rPr>
              <a:t>개월 미만 근속자 </a:t>
            </a:r>
            <a:r>
              <a:rPr lang="en-US" altLang="ko-KR" sz="1000" dirty="0" smtClean="0">
                <a:latin typeface="+mn-ea"/>
              </a:rPr>
              <a:t>34% </a:t>
            </a:r>
            <a:r>
              <a:rPr lang="ko-KR" altLang="en-US" sz="1000" dirty="0" smtClean="0">
                <a:latin typeface="+mn-ea"/>
              </a:rPr>
              <a:t>차지함</a:t>
            </a:r>
            <a:r>
              <a:rPr lang="en-US" altLang="ko-KR" sz="1000" dirty="0" smtClean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latin typeface="+mn-ea"/>
              </a:rPr>
              <a:t>20</a:t>
            </a:r>
            <a:r>
              <a:rPr lang="ko-KR" altLang="en-US" sz="1000" dirty="0" smtClean="0">
                <a:latin typeface="+mn-ea"/>
              </a:rPr>
              <a:t>년 대비 </a:t>
            </a:r>
            <a:r>
              <a:rPr lang="en-US" altLang="ko-KR" sz="1000" dirty="0" smtClean="0">
                <a:latin typeface="+mn-ea"/>
              </a:rPr>
              <a:t>21</a:t>
            </a:r>
            <a:r>
              <a:rPr lang="ko-KR" altLang="en-US" sz="1000" dirty="0" smtClean="0">
                <a:latin typeface="+mn-ea"/>
              </a:rPr>
              <a:t>년 </a:t>
            </a:r>
            <a:r>
              <a:rPr lang="en-US" altLang="ko-KR" sz="1000" dirty="0" smtClean="0">
                <a:latin typeface="+mn-ea"/>
              </a:rPr>
              <a:t>5</a:t>
            </a:r>
            <a:r>
              <a:rPr lang="ko-KR" altLang="en-US" sz="1000" dirty="0" err="1" smtClean="0">
                <a:latin typeface="+mn-ea"/>
              </a:rPr>
              <a:t>년차</a:t>
            </a:r>
            <a:r>
              <a:rPr lang="ko-KR" altLang="en-US" sz="1000" dirty="0" smtClean="0">
                <a:latin typeface="+mn-ea"/>
              </a:rPr>
              <a:t> 장기근속자 </a:t>
            </a:r>
            <a:r>
              <a:rPr lang="en-US" altLang="ko-KR" sz="1000" dirty="0" smtClean="0">
                <a:latin typeface="+mn-ea"/>
              </a:rPr>
              <a:t>17% </a:t>
            </a:r>
            <a:r>
              <a:rPr lang="ko-KR" altLang="en-US" sz="1000" dirty="0" smtClean="0">
                <a:latin typeface="+mn-ea"/>
              </a:rPr>
              <a:t>↓ </a:t>
            </a:r>
            <a:r>
              <a:rPr lang="en-US" altLang="ko-KR" sz="1000" dirty="0" smtClean="0">
                <a:latin typeface="+mn-ea"/>
              </a:rPr>
              <a:t>1</a:t>
            </a:r>
            <a:r>
              <a:rPr lang="ko-KR" altLang="en-US" sz="1000" dirty="0" err="1" smtClean="0">
                <a:latin typeface="+mn-ea"/>
              </a:rPr>
              <a:t>년차</a:t>
            </a:r>
            <a:r>
              <a:rPr lang="ko-KR" altLang="en-US" sz="1000" dirty="0" smtClean="0">
                <a:latin typeface="+mn-ea"/>
              </a:rPr>
              <a:t> 미만 </a:t>
            </a:r>
            <a:r>
              <a:rPr lang="en-US" altLang="ko-KR" sz="1000" dirty="0" smtClean="0">
                <a:latin typeface="+mn-ea"/>
              </a:rPr>
              <a:t>38% </a:t>
            </a:r>
            <a:r>
              <a:rPr lang="ko-KR" altLang="en-US" sz="1000" dirty="0" smtClean="0">
                <a:latin typeface="+mn-ea"/>
              </a:rPr>
              <a:t>↑</a:t>
            </a:r>
            <a:endParaRPr lang="en-US" altLang="ko-KR" sz="10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30197" y="3288591"/>
            <a:ext cx="1959942" cy="276999"/>
            <a:chOff x="251524" y="785230"/>
            <a:chExt cx="1959942" cy="276999"/>
          </a:xfrm>
        </p:grpSpPr>
        <p:sp>
          <p:nvSpPr>
            <p:cNvPr id="17" name="직사각형 16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7876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>
                  <a:latin typeface="+mj-ea"/>
                </a:rPr>
                <a:t>인력 안정화 개선 방안</a:t>
              </a:r>
              <a:r>
                <a:rPr lang="en-US" altLang="ko-KR" sz="1200" b="1" dirty="0" smtClean="0">
                  <a:latin typeface="+mj-ea"/>
                </a:rPr>
                <a:t> 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507968" y="3605517"/>
            <a:ext cx="1261884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포상제도 개선 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755576" y="3861048"/>
            <a:ext cx="2744493" cy="871522"/>
            <a:chOff x="755576" y="3861048"/>
            <a:chExt cx="2744493" cy="871522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xmlns="" id="{2D489902-0648-41D6-B40A-D1DC658E8D3E}"/>
                </a:ext>
              </a:extLst>
            </p:cNvPr>
            <p:cNvGrpSpPr/>
            <p:nvPr/>
          </p:nvGrpSpPr>
          <p:grpSpPr>
            <a:xfrm>
              <a:off x="838622" y="4012491"/>
              <a:ext cx="1738179" cy="576064"/>
              <a:chOff x="1961700" y="2553677"/>
              <a:chExt cx="2165873" cy="870093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1961700" y="2553677"/>
                <a:ext cx="322776" cy="870093"/>
                <a:chOff x="1925638" y="2794000"/>
                <a:chExt cx="219075" cy="590550"/>
              </a:xfrm>
              <a:solidFill>
                <a:srgbClr val="979797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925638" y="2911475"/>
                  <a:ext cx="219075" cy="473075"/>
                </a:xfrm>
                <a:custGeom>
                  <a:avLst/>
                  <a:gdLst>
                    <a:gd name="T0" fmla="*/ 38 w 138"/>
                    <a:gd name="T1" fmla="*/ 0 h 298"/>
                    <a:gd name="T2" fmla="*/ 30 w 138"/>
                    <a:gd name="T3" fmla="*/ 0 h 298"/>
                    <a:gd name="T4" fmla="*/ 16 w 138"/>
                    <a:gd name="T5" fmla="*/ 6 h 298"/>
                    <a:gd name="T6" fmla="*/ 10 w 138"/>
                    <a:gd name="T7" fmla="*/ 10 h 298"/>
                    <a:gd name="T8" fmla="*/ 2 w 138"/>
                    <a:gd name="T9" fmla="*/ 20 h 298"/>
                    <a:gd name="T10" fmla="*/ 0 w 138"/>
                    <a:gd name="T11" fmla="*/ 33 h 298"/>
                    <a:gd name="T12" fmla="*/ 0 w 138"/>
                    <a:gd name="T13" fmla="*/ 129 h 298"/>
                    <a:gd name="T14" fmla="*/ 6 w 138"/>
                    <a:gd name="T15" fmla="*/ 139 h 298"/>
                    <a:gd name="T16" fmla="*/ 10 w 138"/>
                    <a:gd name="T17" fmla="*/ 141 h 298"/>
                    <a:gd name="T18" fmla="*/ 16 w 138"/>
                    <a:gd name="T19" fmla="*/ 139 h 298"/>
                    <a:gd name="T20" fmla="*/ 22 w 138"/>
                    <a:gd name="T21" fmla="*/ 129 h 298"/>
                    <a:gd name="T22" fmla="*/ 30 w 138"/>
                    <a:gd name="T23" fmla="*/ 37 h 298"/>
                    <a:gd name="T24" fmla="*/ 30 w 138"/>
                    <a:gd name="T25" fmla="*/ 282 h 298"/>
                    <a:gd name="T26" fmla="*/ 34 w 138"/>
                    <a:gd name="T27" fmla="*/ 294 h 298"/>
                    <a:gd name="T28" fmla="*/ 46 w 138"/>
                    <a:gd name="T29" fmla="*/ 298 h 298"/>
                    <a:gd name="T30" fmla="*/ 52 w 138"/>
                    <a:gd name="T31" fmla="*/ 296 h 298"/>
                    <a:gd name="T32" fmla="*/ 60 w 138"/>
                    <a:gd name="T33" fmla="*/ 288 h 298"/>
                    <a:gd name="T34" fmla="*/ 60 w 138"/>
                    <a:gd name="T35" fmla="*/ 137 h 298"/>
                    <a:gd name="T36" fmla="*/ 76 w 138"/>
                    <a:gd name="T37" fmla="*/ 282 h 298"/>
                    <a:gd name="T38" fmla="*/ 78 w 138"/>
                    <a:gd name="T39" fmla="*/ 288 h 298"/>
                    <a:gd name="T40" fmla="*/ 84 w 138"/>
                    <a:gd name="T41" fmla="*/ 296 h 298"/>
                    <a:gd name="T42" fmla="*/ 92 w 138"/>
                    <a:gd name="T43" fmla="*/ 298 h 298"/>
                    <a:gd name="T44" fmla="*/ 104 w 138"/>
                    <a:gd name="T45" fmla="*/ 294 h 298"/>
                    <a:gd name="T46" fmla="*/ 106 w 138"/>
                    <a:gd name="T47" fmla="*/ 282 h 298"/>
                    <a:gd name="T48" fmla="*/ 114 w 138"/>
                    <a:gd name="T49" fmla="*/ 37 h 298"/>
                    <a:gd name="T50" fmla="*/ 114 w 138"/>
                    <a:gd name="T51" fmla="*/ 129 h 298"/>
                    <a:gd name="T52" fmla="*/ 120 w 138"/>
                    <a:gd name="T53" fmla="*/ 141 h 298"/>
                    <a:gd name="T54" fmla="*/ 126 w 138"/>
                    <a:gd name="T55" fmla="*/ 143 h 298"/>
                    <a:gd name="T56" fmla="*/ 132 w 138"/>
                    <a:gd name="T57" fmla="*/ 141 h 298"/>
                    <a:gd name="T58" fmla="*/ 138 w 138"/>
                    <a:gd name="T59" fmla="*/ 129 h 298"/>
                    <a:gd name="T60" fmla="*/ 138 w 138"/>
                    <a:gd name="T61" fmla="*/ 35 h 298"/>
                    <a:gd name="T62" fmla="*/ 136 w 138"/>
                    <a:gd name="T63" fmla="*/ 22 h 298"/>
                    <a:gd name="T64" fmla="*/ 128 w 138"/>
                    <a:gd name="T65" fmla="*/ 10 h 298"/>
                    <a:gd name="T66" fmla="*/ 122 w 138"/>
                    <a:gd name="T67" fmla="*/ 6 h 298"/>
                    <a:gd name="T68" fmla="*/ 108 w 138"/>
                    <a:gd name="T69" fmla="*/ 0 h 298"/>
                    <a:gd name="T70" fmla="*/ 98 w 138"/>
                    <a:gd name="T71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98" y="0"/>
                      </a:move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0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0" y="141"/>
                      </a:lnTo>
                      <a:lnTo>
                        <a:pt x="16" y="139"/>
                      </a:lnTo>
                      <a:lnTo>
                        <a:pt x="16" y="139"/>
                      </a:lnTo>
                      <a:lnTo>
                        <a:pt x="20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lnTo>
                        <a:pt x="30" y="282"/>
                      </a:lnTo>
                      <a:lnTo>
                        <a:pt x="30" y="288"/>
                      </a:lnTo>
                      <a:lnTo>
                        <a:pt x="34" y="294"/>
                      </a:lnTo>
                      <a:lnTo>
                        <a:pt x="38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6" y="294"/>
                      </a:lnTo>
                      <a:lnTo>
                        <a:pt x="60" y="288"/>
                      </a:lnTo>
                      <a:lnTo>
                        <a:pt x="60" y="282"/>
                      </a:lnTo>
                      <a:lnTo>
                        <a:pt x="60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4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6" y="282"/>
                      </a:lnTo>
                      <a:lnTo>
                        <a:pt x="106" y="37"/>
                      </a:lnTo>
                      <a:lnTo>
                        <a:pt x="114" y="37"/>
                      </a:lnTo>
                      <a:lnTo>
                        <a:pt x="114" y="129"/>
                      </a:lnTo>
                      <a:lnTo>
                        <a:pt x="114" y="129"/>
                      </a:lnTo>
                      <a:lnTo>
                        <a:pt x="116" y="135"/>
                      </a:lnTo>
                      <a:lnTo>
                        <a:pt x="120" y="141"/>
                      </a:lnTo>
                      <a:lnTo>
                        <a:pt x="120" y="141"/>
                      </a:lnTo>
                      <a:lnTo>
                        <a:pt x="126" y="143"/>
                      </a:lnTo>
                      <a:lnTo>
                        <a:pt x="132" y="141"/>
                      </a:lnTo>
                      <a:lnTo>
                        <a:pt x="132" y="141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6" y="27"/>
                      </a:lnTo>
                      <a:lnTo>
                        <a:pt x="136" y="22"/>
                      </a:lnTo>
                      <a:lnTo>
                        <a:pt x="132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2" y="6"/>
                      </a:lnTo>
                      <a:lnTo>
                        <a:pt x="114" y="2"/>
                      </a:lnTo>
                      <a:lnTo>
                        <a:pt x="108" y="0"/>
                      </a:lnTo>
                      <a:lnTo>
                        <a:pt x="98" y="0"/>
                      </a:lnTo>
                      <a:lnTo>
                        <a:pt x="9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  <p:sp>
              <p:nvSpPr>
                <p:cNvPr id="94" name="Freeform 6"/>
                <p:cNvSpPr>
                  <a:spLocks/>
                </p:cNvSpPr>
                <p:nvPr/>
              </p:nvSpPr>
              <p:spPr bwMode="auto">
                <a:xfrm>
                  <a:off x="1982788" y="2794000"/>
                  <a:ext cx="98425" cy="101600"/>
                </a:xfrm>
                <a:custGeom>
                  <a:avLst/>
                  <a:gdLst>
                    <a:gd name="T0" fmla="*/ 32 w 62"/>
                    <a:gd name="T1" fmla="*/ 64 h 64"/>
                    <a:gd name="T2" fmla="*/ 32 w 62"/>
                    <a:gd name="T3" fmla="*/ 64 h 64"/>
                    <a:gd name="T4" fmla="*/ 38 w 62"/>
                    <a:gd name="T5" fmla="*/ 64 h 64"/>
                    <a:gd name="T6" fmla="*/ 44 w 62"/>
                    <a:gd name="T7" fmla="*/ 62 h 64"/>
                    <a:gd name="T8" fmla="*/ 48 w 62"/>
                    <a:gd name="T9" fmla="*/ 60 h 64"/>
                    <a:gd name="T10" fmla="*/ 54 w 62"/>
                    <a:gd name="T11" fmla="*/ 56 h 64"/>
                    <a:gd name="T12" fmla="*/ 54 w 62"/>
                    <a:gd name="T13" fmla="*/ 56 h 64"/>
                    <a:gd name="T14" fmla="*/ 60 w 62"/>
                    <a:gd name="T15" fmla="*/ 44 h 64"/>
                    <a:gd name="T16" fmla="*/ 62 w 62"/>
                    <a:gd name="T17" fmla="*/ 32 h 64"/>
                    <a:gd name="T18" fmla="*/ 62 w 62"/>
                    <a:gd name="T19" fmla="*/ 32 h 64"/>
                    <a:gd name="T20" fmla="*/ 60 w 62"/>
                    <a:gd name="T21" fmla="*/ 20 h 64"/>
                    <a:gd name="T22" fmla="*/ 54 w 62"/>
                    <a:gd name="T23" fmla="*/ 10 h 64"/>
                    <a:gd name="T24" fmla="*/ 54 w 62"/>
                    <a:gd name="T25" fmla="*/ 10 h 64"/>
                    <a:gd name="T26" fmla="*/ 48 w 62"/>
                    <a:gd name="T27" fmla="*/ 6 h 64"/>
                    <a:gd name="T28" fmla="*/ 44 w 62"/>
                    <a:gd name="T29" fmla="*/ 4 h 64"/>
                    <a:gd name="T30" fmla="*/ 38 w 62"/>
                    <a:gd name="T31" fmla="*/ 2 h 64"/>
                    <a:gd name="T32" fmla="*/ 32 w 62"/>
                    <a:gd name="T33" fmla="*/ 0 h 64"/>
                    <a:gd name="T34" fmla="*/ 32 w 62"/>
                    <a:gd name="T35" fmla="*/ 0 h 64"/>
                    <a:gd name="T36" fmla="*/ 26 w 62"/>
                    <a:gd name="T37" fmla="*/ 2 h 64"/>
                    <a:gd name="T38" fmla="*/ 20 w 62"/>
                    <a:gd name="T39" fmla="*/ 4 h 64"/>
                    <a:gd name="T40" fmla="*/ 14 w 62"/>
                    <a:gd name="T41" fmla="*/ 6 h 64"/>
                    <a:gd name="T42" fmla="*/ 10 w 62"/>
                    <a:gd name="T43" fmla="*/ 10 h 64"/>
                    <a:gd name="T44" fmla="*/ 10 w 62"/>
                    <a:gd name="T45" fmla="*/ 10 h 64"/>
                    <a:gd name="T46" fmla="*/ 6 w 62"/>
                    <a:gd name="T47" fmla="*/ 16 h 64"/>
                    <a:gd name="T48" fmla="*/ 2 w 62"/>
                    <a:gd name="T49" fmla="*/ 20 h 64"/>
                    <a:gd name="T50" fmla="*/ 0 w 62"/>
                    <a:gd name="T51" fmla="*/ 26 h 64"/>
                    <a:gd name="T52" fmla="*/ 0 w 62"/>
                    <a:gd name="T53" fmla="*/ 32 h 64"/>
                    <a:gd name="T54" fmla="*/ 0 w 62"/>
                    <a:gd name="T55" fmla="*/ 32 h 64"/>
                    <a:gd name="T56" fmla="*/ 0 w 62"/>
                    <a:gd name="T57" fmla="*/ 40 h 64"/>
                    <a:gd name="T58" fmla="*/ 2 w 62"/>
                    <a:gd name="T59" fmla="*/ 44 h 64"/>
                    <a:gd name="T60" fmla="*/ 6 w 62"/>
                    <a:gd name="T61" fmla="*/ 50 h 64"/>
                    <a:gd name="T62" fmla="*/ 10 w 62"/>
                    <a:gd name="T63" fmla="*/ 56 h 64"/>
                    <a:gd name="T64" fmla="*/ 10 w 62"/>
                    <a:gd name="T65" fmla="*/ 56 h 64"/>
                    <a:gd name="T66" fmla="*/ 14 w 62"/>
                    <a:gd name="T67" fmla="*/ 60 h 64"/>
                    <a:gd name="T68" fmla="*/ 20 w 62"/>
                    <a:gd name="T69" fmla="*/ 62 h 64"/>
                    <a:gd name="T70" fmla="*/ 26 w 62"/>
                    <a:gd name="T71" fmla="*/ 64 h 64"/>
                    <a:gd name="T72" fmla="*/ 32 w 62"/>
                    <a:gd name="T73" fmla="*/ 64 h 64"/>
                    <a:gd name="T74" fmla="*/ 32 w 62"/>
                    <a:gd name="T7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2" h="64">
                      <a:moveTo>
                        <a:pt x="32" y="64"/>
                      </a:move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48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0" y="44"/>
                      </a:ln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60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6" y="50"/>
                      </a:lnTo>
                      <a:lnTo>
                        <a:pt x="10" y="56"/>
                      </a:lnTo>
                      <a:lnTo>
                        <a:pt x="10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26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</p:grpSp>
          <p:grpSp>
            <p:nvGrpSpPr>
              <p:cNvPr id="81" name="그룹 80"/>
              <p:cNvGrpSpPr/>
              <p:nvPr/>
            </p:nvGrpSpPr>
            <p:grpSpPr>
              <a:xfrm>
                <a:off x="2420135" y="2553677"/>
                <a:ext cx="322776" cy="870093"/>
                <a:chOff x="2236788" y="2794000"/>
                <a:chExt cx="219075" cy="590550"/>
              </a:xfrm>
              <a:solidFill>
                <a:srgbClr val="979797"/>
              </a:solidFill>
            </p:grpSpPr>
            <p:sp>
              <p:nvSpPr>
                <p:cNvPr id="91" name="Freeform 7"/>
                <p:cNvSpPr>
                  <a:spLocks/>
                </p:cNvSpPr>
                <p:nvPr/>
              </p:nvSpPr>
              <p:spPr bwMode="auto">
                <a:xfrm>
                  <a:off x="2236788" y="2911475"/>
                  <a:ext cx="219075" cy="473075"/>
                </a:xfrm>
                <a:custGeom>
                  <a:avLst/>
                  <a:gdLst>
                    <a:gd name="T0" fmla="*/ 38 w 138"/>
                    <a:gd name="T1" fmla="*/ 0 h 298"/>
                    <a:gd name="T2" fmla="*/ 30 w 138"/>
                    <a:gd name="T3" fmla="*/ 0 h 298"/>
                    <a:gd name="T4" fmla="*/ 16 w 138"/>
                    <a:gd name="T5" fmla="*/ 6 h 298"/>
                    <a:gd name="T6" fmla="*/ 10 w 138"/>
                    <a:gd name="T7" fmla="*/ 10 h 298"/>
                    <a:gd name="T8" fmla="*/ 2 w 138"/>
                    <a:gd name="T9" fmla="*/ 20 h 298"/>
                    <a:gd name="T10" fmla="*/ 0 w 138"/>
                    <a:gd name="T11" fmla="*/ 33 h 298"/>
                    <a:gd name="T12" fmla="*/ 0 w 138"/>
                    <a:gd name="T13" fmla="*/ 129 h 298"/>
                    <a:gd name="T14" fmla="*/ 6 w 138"/>
                    <a:gd name="T15" fmla="*/ 139 h 298"/>
                    <a:gd name="T16" fmla="*/ 12 w 138"/>
                    <a:gd name="T17" fmla="*/ 141 h 298"/>
                    <a:gd name="T18" fmla="*/ 18 w 138"/>
                    <a:gd name="T19" fmla="*/ 139 h 298"/>
                    <a:gd name="T20" fmla="*/ 24 w 138"/>
                    <a:gd name="T21" fmla="*/ 129 h 298"/>
                    <a:gd name="T22" fmla="*/ 30 w 138"/>
                    <a:gd name="T23" fmla="*/ 37 h 298"/>
                    <a:gd name="T24" fmla="*/ 30 w 138"/>
                    <a:gd name="T25" fmla="*/ 282 h 298"/>
                    <a:gd name="T26" fmla="*/ 34 w 138"/>
                    <a:gd name="T27" fmla="*/ 294 h 298"/>
                    <a:gd name="T28" fmla="*/ 46 w 138"/>
                    <a:gd name="T29" fmla="*/ 298 h 298"/>
                    <a:gd name="T30" fmla="*/ 52 w 138"/>
                    <a:gd name="T31" fmla="*/ 296 h 298"/>
                    <a:gd name="T32" fmla="*/ 60 w 138"/>
                    <a:gd name="T33" fmla="*/ 288 h 298"/>
                    <a:gd name="T34" fmla="*/ 62 w 138"/>
                    <a:gd name="T35" fmla="*/ 137 h 298"/>
                    <a:gd name="T36" fmla="*/ 78 w 138"/>
                    <a:gd name="T37" fmla="*/ 282 h 298"/>
                    <a:gd name="T38" fmla="*/ 78 w 138"/>
                    <a:gd name="T39" fmla="*/ 288 h 298"/>
                    <a:gd name="T40" fmla="*/ 86 w 138"/>
                    <a:gd name="T41" fmla="*/ 296 h 298"/>
                    <a:gd name="T42" fmla="*/ 92 w 138"/>
                    <a:gd name="T43" fmla="*/ 298 h 298"/>
                    <a:gd name="T44" fmla="*/ 104 w 138"/>
                    <a:gd name="T45" fmla="*/ 294 h 298"/>
                    <a:gd name="T46" fmla="*/ 108 w 138"/>
                    <a:gd name="T47" fmla="*/ 282 h 298"/>
                    <a:gd name="T48" fmla="*/ 116 w 138"/>
                    <a:gd name="T49" fmla="*/ 37 h 298"/>
                    <a:gd name="T50" fmla="*/ 116 w 138"/>
                    <a:gd name="T51" fmla="*/ 129 h 298"/>
                    <a:gd name="T52" fmla="*/ 120 w 138"/>
                    <a:gd name="T53" fmla="*/ 141 h 298"/>
                    <a:gd name="T54" fmla="*/ 126 w 138"/>
                    <a:gd name="T55" fmla="*/ 143 h 298"/>
                    <a:gd name="T56" fmla="*/ 132 w 138"/>
                    <a:gd name="T57" fmla="*/ 141 h 298"/>
                    <a:gd name="T58" fmla="*/ 138 w 138"/>
                    <a:gd name="T59" fmla="*/ 129 h 298"/>
                    <a:gd name="T60" fmla="*/ 138 w 138"/>
                    <a:gd name="T61" fmla="*/ 35 h 298"/>
                    <a:gd name="T62" fmla="*/ 136 w 138"/>
                    <a:gd name="T63" fmla="*/ 22 h 298"/>
                    <a:gd name="T64" fmla="*/ 128 w 138"/>
                    <a:gd name="T65" fmla="*/ 10 h 298"/>
                    <a:gd name="T66" fmla="*/ 122 w 138"/>
                    <a:gd name="T67" fmla="*/ 6 h 298"/>
                    <a:gd name="T68" fmla="*/ 108 w 138"/>
                    <a:gd name="T69" fmla="*/ 0 h 298"/>
                    <a:gd name="T70" fmla="*/ 100 w 138"/>
                    <a:gd name="T71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100" y="0"/>
                      </a:move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22" y="135"/>
                      </a:lnTo>
                      <a:lnTo>
                        <a:pt x="24" y="129"/>
                      </a:lnTo>
                      <a:lnTo>
                        <a:pt x="24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8" y="137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6" y="135"/>
                      </a:lnTo>
                      <a:lnTo>
                        <a:pt x="120" y="141"/>
                      </a:lnTo>
                      <a:lnTo>
                        <a:pt x="120" y="141"/>
                      </a:lnTo>
                      <a:lnTo>
                        <a:pt x="126" y="143"/>
                      </a:lnTo>
                      <a:lnTo>
                        <a:pt x="132" y="141"/>
                      </a:lnTo>
                      <a:lnTo>
                        <a:pt x="132" y="141"/>
                      </a:lnTo>
                      <a:lnTo>
                        <a:pt x="138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2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2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  <p:sp>
              <p:nvSpPr>
                <p:cNvPr id="92" name="Freeform 8"/>
                <p:cNvSpPr>
                  <a:spLocks/>
                </p:cNvSpPr>
                <p:nvPr/>
              </p:nvSpPr>
              <p:spPr bwMode="auto">
                <a:xfrm>
                  <a:off x="2293938" y="2794000"/>
                  <a:ext cx="101600" cy="101600"/>
                </a:xfrm>
                <a:custGeom>
                  <a:avLst/>
                  <a:gdLst>
                    <a:gd name="T0" fmla="*/ 32 w 64"/>
                    <a:gd name="T1" fmla="*/ 64 h 64"/>
                    <a:gd name="T2" fmla="*/ 32 w 64"/>
                    <a:gd name="T3" fmla="*/ 64 h 64"/>
                    <a:gd name="T4" fmla="*/ 38 w 64"/>
                    <a:gd name="T5" fmla="*/ 64 h 64"/>
                    <a:gd name="T6" fmla="*/ 44 w 64"/>
                    <a:gd name="T7" fmla="*/ 62 h 64"/>
                    <a:gd name="T8" fmla="*/ 50 w 64"/>
                    <a:gd name="T9" fmla="*/ 60 h 64"/>
                    <a:gd name="T10" fmla="*/ 54 w 64"/>
                    <a:gd name="T11" fmla="*/ 56 h 64"/>
                    <a:gd name="T12" fmla="*/ 54 w 64"/>
                    <a:gd name="T13" fmla="*/ 56 h 64"/>
                    <a:gd name="T14" fmla="*/ 62 w 64"/>
                    <a:gd name="T15" fmla="*/ 44 h 64"/>
                    <a:gd name="T16" fmla="*/ 64 w 64"/>
                    <a:gd name="T17" fmla="*/ 32 h 64"/>
                    <a:gd name="T18" fmla="*/ 64 w 64"/>
                    <a:gd name="T19" fmla="*/ 32 h 64"/>
                    <a:gd name="T20" fmla="*/ 62 w 64"/>
                    <a:gd name="T21" fmla="*/ 20 h 64"/>
                    <a:gd name="T22" fmla="*/ 54 w 64"/>
                    <a:gd name="T23" fmla="*/ 10 h 64"/>
                    <a:gd name="T24" fmla="*/ 54 w 64"/>
                    <a:gd name="T25" fmla="*/ 10 h 64"/>
                    <a:gd name="T26" fmla="*/ 50 w 64"/>
                    <a:gd name="T27" fmla="*/ 6 h 64"/>
                    <a:gd name="T28" fmla="*/ 44 w 64"/>
                    <a:gd name="T29" fmla="*/ 4 h 64"/>
                    <a:gd name="T30" fmla="*/ 38 w 64"/>
                    <a:gd name="T31" fmla="*/ 2 h 64"/>
                    <a:gd name="T32" fmla="*/ 32 w 64"/>
                    <a:gd name="T33" fmla="*/ 0 h 64"/>
                    <a:gd name="T34" fmla="*/ 32 w 64"/>
                    <a:gd name="T35" fmla="*/ 0 h 64"/>
                    <a:gd name="T36" fmla="*/ 26 w 64"/>
                    <a:gd name="T37" fmla="*/ 2 h 64"/>
                    <a:gd name="T38" fmla="*/ 20 w 64"/>
                    <a:gd name="T39" fmla="*/ 4 h 64"/>
                    <a:gd name="T40" fmla="*/ 14 w 64"/>
                    <a:gd name="T41" fmla="*/ 6 h 64"/>
                    <a:gd name="T42" fmla="*/ 10 w 64"/>
                    <a:gd name="T43" fmla="*/ 10 h 64"/>
                    <a:gd name="T44" fmla="*/ 10 w 64"/>
                    <a:gd name="T45" fmla="*/ 10 h 64"/>
                    <a:gd name="T46" fmla="*/ 6 w 64"/>
                    <a:gd name="T47" fmla="*/ 16 h 64"/>
                    <a:gd name="T48" fmla="*/ 4 w 64"/>
                    <a:gd name="T49" fmla="*/ 20 h 64"/>
                    <a:gd name="T50" fmla="*/ 2 w 64"/>
                    <a:gd name="T51" fmla="*/ 26 h 64"/>
                    <a:gd name="T52" fmla="*/ 0 w 64"/>
                    <a:gd name="T53" fmla="*/ 32 h 64"/>
                    <a:gd name="T54" fmla="*/ 0 w 64"/>
                    <a:gd name="T55" fmla="*/ 32 h 64"/>
                    <a:gd name="T56" fmla="*/ 2 w 64"/>
                    <a:gd name="T57" fmla="*/ 40 h 64"/>
                    <a:gd name="T58" fmla="*/ 4 w 64"/>
                    <a:gd name="T59" fmla="*/ 44 h 64"/>
                    <a:gd name="T60" fmla="*/ 6 w 64"/>
                    <a:gd name="T61" fmla="*/ 50 h 64"/>
                    <a:gd name="T62" fmla="*/ 10 w 64"/>
                    <a:gd name="T63" fmla="*/ 56 h 64"/>
                    <a:gd name="T64" fmla="*/ 10 w 64"/>
                    <a:gd name="T65" fmla="*/ 56 h 64"/>
                    <a:gd name="T66" fmla="*/ 14 w 64"/>
                    <a:gd name="T67" fmla="*/ 60 h 64"/>
                    <a:gd name="T68" fmla="*/ 20 w 64"/>
                    <a:gd name="T69" fmla="*/ 62 h 64"/>
                    <a:gd name="T70" fmla="*/ 26 w 64"/>
                    <a:gd name="T71" fmla="*/ 64 h 64"/>
                    <a:gd name="T72" fmla="*/ 32 w 64"/>
                    <a:gd name="T73" fmla="*/ 64 h 64"/>
                    <a:gd name="T74" fmla="*/ 32 w 64"/>
                    <a:gd name="T7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4" h="64">
                      <a:moveTo>
                        <a:pt x="32" y="64"/>
                      </a:move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50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2" y="44"/>
                      </a:lnTo>
                      <a:lnTo>
                        <a:pt x="64" y="32"/>
                      </a:lnTo>
                      <a:lnTo>
                        <a:pt x="64" y="32"/>
                      </a:lnTo>
                      <a:lnTo>
                        <a:pt x="62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0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4" y="20"/>
                      </a:lnTo>
                      <a:lnTo>
                        <a:pt x="2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0"/>
                      </a:lnTo>
                      <a:lnTo>
                        <a:pt x="4" y="44"/>
                      </a:lnTo>
                      <a:lnTo>
                        <a:pt x="6" y="50"/>
                      </a:lnTo>
                      <a:lnTo>
                        <a:pt x="10" y="56"/>
                      </a:lnTo>
                      <a:lnTo>
                        <a:pt x="10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26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</p:grpSp>
          <p:grpSp>
            <p:nvGrpSpPr>
              <p:cNvPr id="82" name="그룹 81"/>
              <p:cNvGrpSpPr/>
              <p:nvPr/>
            </p:nvGrpSpPr>
            <p:grpSpPr>
              <a:xfrm>
                <a:off x="2878571" y="2553677"/>
                <a:ext cx="327454" cy="870093"/>
                <a:chOff x="2547938" y="2794000"/>
                <a:chExt cx="222250" cy="590550"/>
              </a:xfrm>
              <a:solidFill>
                <a:srgbClr val="979797"/>
              </a:solidFill>
            </p:grpSpPr>
            <p:sp>
              <p:nvSpPr>
                <p:cNvPr id="89" name="Freeform 9"/>
                <p:cNvSpPr>
                  <a:spLocks/>
                </p:cNvSpPr>
                <p:nvPr/>
              </p:nvSpPr>
              <p:spPr bwMode="auto">
                <a:xfrm>
                  <a:off x="2547938" y="2911475"/>
                  <a:ext cx="222250" cy="473075"/>
                </a:xfrm>
                <a:custGeom>
                  <a:avLst/>
                  <a:gdLst>
                    <a:gd name="T0" fmla="*/ 40 w 140"/>
                    <a:gd name="T1" fmla="*/ 0 h 298"/>
                    <a:gd name="T2" fmla="*/ 32 w 140"/>
                    <a:gd name="T3" fmla="*/ 0 h 298"/>
                    <a:gd name="T4" fmla="*/ 18 w 140"/>
                    <a:gd name="T5" fmla="*/ 6 h 298"/>
                    <a:gd name="T6" fmla="*/ 12 w 140"/>
                    <a:gd name="T7" fmla="*/ 10 h 298"/>
                    <a:gd name="T8" fmla="*/ 4 w 140"/>
                    <a:gd name="T9" fmla="*/ 20 h 298"/>
                    <a:gd name="T10" fmla="*/ 0 w 140"/>
                    <a:gd name="T11" fmla="*/ 33 h 298"/>
                    <a:gd name="T12" fmla="*/ 0 w 140"/>
                    <a:gd name="T13" fmla="*/ 129 h 298"/>
                    <a:gd name="T14" fmla="*/ 6 w 140"/>
                    <a:gd name="T15" fmla="*/ 139 h 298"/>
                    <a:gd name="T16" fmla="*/ 12 w 140"/>
                    <a:gd name="T17" fmla="*/ 141 h 298"/>
                    <a:gd name="T18" fmla="*/ 18 w 140"/>
                    <a:gd name="T19" fmla="*/ 139 h 298"/>
                    <a:gd name="T20" fmla="*/ 24 w 140"/>
                    <a:gd name="T21" fmla="*/ 129 h 298"/>
                    <a:gd name="T22" fmla="*/ 32 w 140"/>
                    <a:gd name="T23" fmla="*/ 37 h 298"/>
                    <a:gd name="T24" fmla="*/ 32 w 140"/>
                    <a:gd name="T25" fmla="*/ 282 h 298"/>
                    <a:gd name="T26" fmla="*/ 36 w 140"/>
                    <a:gd name="T27" fmla="*/ 294 h 298"/>
                    <a:gd name="T28" fmla="*/ 46 w 140"/>
                    <a:gd name="T29" fmla="*/ 298 h 298"/>
                    <a:gd name="T30" fmla="*/ 54 w 140"/>
                    <a:gd name="T31" fmla="*/ 296 h 298"/>
                    <a:gd name="T32" fmla="*/ 62 w 140"/>
                    <a:gd name="T33" fmla="*/ 288 h 298"/>
                    <a:gd name="T34" fmla="*/ 62 w 140"/>
                    <a:gd name="T35" fmla="*/ 137 h 298"/>
                    <a:gd name="T36" fmla="*/ 78 w 140"/>
                    <a:gd name="T37" fmla="*/ 282 h 298"/>
                    <a:gd name="T38" fmla="*/ 78 w 140"/>
                    <a:gd name="T39" fmla="*/ 288 h 298"/>
                    <a:gd name="T40" fmla="*/ 86 w 140"/>
                    <a:gd name="T41" fmla="*/ 296 h 298"/>
                    <a:gd name="T42" fmla="*/ 94 w 140"/>
                    <a:gd name="T43" fmla="*/ 298 h 298"/>
                    <a:gd name="T44" fmla="*/ 104 w 140"/>
                    <a:gd name="T45" fmla="*/ 294 h 298"/>
                    <a:gd name="T46" fmla="*/ 108 w 140"/>
                    <a:gd name="T47" fmla="*/ 282 h 298"/>
                    <a:gd name="T48" fmla="*/ 116 w 140"/>
                    <a:gd name="T49" fmla="*/ 37 h 298"/>
                    <a:gd name="T50" fmla="*/ 116 w 140"/>
                    <a:gd name="T51" fmla="*/ 129 h 298"/>
                    <a:gd name="T52" fmla="*/ 122 w 140"/>
                    <a:gd name="T53" fmla="*/ 141 h 298"/>
                    <a:gd name="T54" fmla="*/ 128 w 140"/>
                    <a:gd name="T55" fmla="*/ 143 h 298"/>
                    <a:gd name="T56" fmla="*/ 134 w 140"/>
                    <a:gd name="T57" fmla="*/ 141 h 298"/>
                    <a:gd name="T58" fmla="*/ 140 w 140"/>
                    <a:gd name="T59" fmla="*/ 129 h 298"/>
                    <a:gd name="T60" fmla="*/ 140 w 140"/>
                    <a:gd name="T61" fmla="*/ 35 h 298"/>
                    <a:gd name="T62" fmla="*/ 136 w 140"/>
                    <a:gd name="T63" fmla="*/ 22 h 298"/>
                    <a:gd name="T64" fmla="*/ 128 w 140"/>
                    <a:gd name="T65" fmla="*/ 10 h 298"/>
                    <a:gd name="T66" fmla="*/ 124 w 140"/>
                    <a:gd name="T67" fmla="*/ 6 h 298"/>
                    <a:gd name="T68" fmla="*/ 108 w 140"/>
                    <a:gd name="T69" fmla="*/ 0 h 298"/>
                    <a:gd name="T70" fmla="*/ 100 w 140"/>
                    <a:gd name="T71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0" h="298">
                      <a:moveTo>
                        <a:pt x="100" y="0"/>
                      </a:move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24" y="2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2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22" y="135"/>
                      </a:lnTo>
                      <a:lnTo>
                        <a:pt x="24" y="129"/>
                      </a:lnTo>
                      <a:lnTo>
                        <a:pt x="24" y="37"/>
                      </a:lnTo>
                      <a:lnTo>
                        <a:pt x="32" y="37"/>
                      </a:lnTo>
                      <a:lnTo>
                        <a:pt x="32" y="282"/>
                      </a:lnTo>
                      <a:lnTo>
                        <a:pt x="32" y="282"/>
                      </a:lnTo>
                      <a:lnTo>
                        <a:pt x="32" y="288"/>
                      </a:lnTo>
                      <a:lnTo>
                        <a:pt x="36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4" y="296"/>
                      </a:lnTo>
                      <a:lnTo>
                        <a:pt x="58" y="294"/>
                      </a:lnTo>
                      <a:lnTo>
                        <a:pt x="62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8" y="137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8"/>
                      </a:lnTo>
                      <a:lnTo>
                        <a:pt x="82" y="294"/>
                      </a:lnTo>
                      <a:lnTo>
                        <a:pt x="86" y="296"/>
                      </a:lnTo>
                      <a:lnTo>
                        <a:pt x="94" y="298"/>
                      </a:lnTo>
                      <a:lnTo>
                        <a:pt x="94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8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8" y="135"/>
                      </a:lnTo>
                      <a:lnTo>
                        <a:pt x="122" y="141"/>
                      </a:lnTo>
                      <a:lnTo>
                        <a:pt x="122" y="141"/>
                      </a:lnTo>
                      <a:lnTo>
                        <a:pt x="128" y="143"/>
                      </a:lnTo>
                      <a:lnTo>
                        <a:pt x="134" y="141"/>
                      </a:lnTo>
                      <a:lnTo>
                        <a:pt x="134" y="141"/>
                      </a:lnTo>
                      <a:lnTo>
                        <a:pt x="138" y="135"/>
                      </a:lnTo>
                      <a:lnTo>
                        <a:pt x="140" y="129"/>
                      </a:lnTo>
                      <a:lnTo>
                        <a:pt x="140" y="35"/>
                      </a:lnTo>
                      <a:lnTo>
                        <a:pt x="140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4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4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  <p:sp>
              <p:nvSpPr>
                <p:cNvPr id="90" name="Freeform 10"/>
                <p:cNvSpPr>
                  <a:spLocks/>
                </p:cNvSpPr>
                <p:nvPr/>
              </p:nvSpPr>
              <p:spPr bwMode="auto">
                <a:xfrm>
                  <a:off x="2608263" y="2794000"/>
                  <a:ext cx="98425" cy="101600"/>
                </a:xfrm>
                <a:custGeom>
                  <a:avLst/>
                  <a:gdLst>
                    <a:gd name="T0" fmla="*/ 32 w 62"/>
                    <a:gd name="T1" fmla="*/ 64 h 64"/>
                    <a:gd name="T2" fmla="*/ 32 w 62"/>
                    <a:gd name="T3" fmla="*/ 64 h 64"/>
                    <a:gd name="T4" fmla="*/ 38 w 62"/>
                    <a:gd name="T5" fmla="*/ 64 h 64"/>
                    <a:gd name="T6" fmla="*/ 44 w 62"/>
                    <a:gd name="T7" fmla="*/ 62 h 64"/>
                    <a:gd name="T8" fmla="*/ 48 w 62"/>
                    <a:gd name="T9" fmla="*/ 60 h 64"/>
                    <a:gd name="T10" fmla="*/ 54 w 62"/>
                    <a:gd name="T11" fmla="*/ 56 h 64"/>
                    <a:gd name="T12" fmla="*/ 54 w 62"/>
                    <a:gd name="T13" fmla="*/ 56 h 64"/>
                    <a:gd name="T14" fmla="*/ 60 w 62"/>
                    <a:gd name="T15" fmla="*/ 44 h 64"/>
                    <a:gd name="T16" fmla="*/ 62 w 62"/>
                    <a:gd name="T17" fmla="*/ 32 h 64"/>
                    <a:gd name="T18" fmla="*/ 62 w 62"/>
                    <a:gd name="T19" fmla="*/ 32 h 64"/>
                    <a:gd name="T20" fmla="*/ 60 w 62"/>
                    <a:gd name="T21" fmla="*/ 20 h 64"/>
                    <a:gd name="T22" fmla="*/ 54 w 62"/>
                    <a:gd name="T23" fmla="*/ 10 h 64"/>
                    <a:gd name="T24" fmla="*/ 54 w 62"/>
                    <a:gd name="T25" fmla="*/ 10 h 64"/>
                    <a:gd name="T26" fmla="*/ 48 w 62"/>
                    <a:gd name="T27" fmla="*/ 6 h 64"/>
                    <a:gd name="T28" fmla="*/ 44 w 62"/>
                    <a:gd name="T29" fmla="*/ 4 h 64"/>
                    <a:gd name="T30" fmla="*/ 38 w 62"/>
                    <a:gd name="T31" fmla="*/ 2 h 64"/>
                    <a:gd name="T32" fmla="*/ 32 w 62"/>
                    <a:gd name="T33" fmla="*/ 0 h 64"/>
                    <a:gd name="T34" fmla="*/ 32 w 62"/>
                    <a:gd name="T35" fmla="*/ 0 h 64"/>
                    <a:gd name="T36" fmla="*/ 26 w 62"/>
                    <a:gd name="T37" fmla="*/ 2 h 64"/>
                    <a:gd name="T38" fmla="*/ 20 w 62"/>
                    <a:gd name="T39" fmla="*/ 4 h 64"/>
                    <a:gd name="T40" fmla="*/ 14 w 62"/>
                    <a:gd name="T41" fmla="*/ 6 h 64"/>
                    <a:gd name="T42" fmla="*/ 8 w 62"/>
                    <a:gd name="T43" fmla="*/ 10 h 64"/>
                    <a:gd name="T44" fmla="*/ 8 w 62"/>
                    <a:gd name="T45" fmla="*/ 10 h 64"/>
                    <a:gd name="T46" fmla="*/ 4 w 62"/>
                    <a:gd name="T47" fmla="*/ 16 h 64"/>
                    <a:gd name="T48" fmla="*/ 2 w 62"/>
                    <a:gd name="T49" fmla="*/ 20 h 64"/>
                    <a:gd name="T50" fmla="*/ 0 w 62"/>
                    <a:gd name="T51" fmla="*/ 26 h 64"/>
                    <a:gd name="T52" fmla="*/ 0 w 62"/>
                    <a:gd name="T53" fmla="*/ 32 h 64"/>
                    <a:gd name="T54" fmla="*/ 0 w 62"/>
                    <a:gd name="T55" fmla="*/ 32 h 64"/>
                    <a:gd name="T56" fmla="*/ 0 w 62"/>
                    <a:gd name="T57" fmla="*/ 40 h 64"/>
                    <a:gd name="T58" fmla="*/ 2 w 62"/>
                    <a:gd name="T59" fmla="*/ 44 h 64"/>
                    <a:gd name="T60" fmla="*/ 4 w 62"/>
                    <a:gd name="T61" fmla="*/ 50 h 64"/>
                    <a:gd name="T62" fmla="*/ 8 w 62"/>
                    <a:gd name="T63" fmla="*/ 56 h 64"/>
                    <a:gd name="T64" fmla="*/ 8 w 62"/>
                    <a:gd name="T65" fmla="*/ 56 h 64"/>
                    <a:gd name="T66" fmla="*/ 14 w 62"/>
                    <a:gd name="T67" fmla="*/ 60 h 64"/>
                    <a:gd name="T68" fmla="*/ 20 w 62"/>
                    <a:gd name="T69" fmla="*/ 62 h 64"/>
                    <a:gd name="T70" fmla="*/ 26 w 62"/>
                    <a:gd name="T71" fmla="*/ 64 h 64"/>
                    <a:gd name="T72" fmla="*/ 32 w 62"/>
                    <a:gd name="T73" fmla="*/ 64 h 64"/>
                    <a:gd name="T74" fmla="*/ 32 w 62"/>
                    <a:gd name="T7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2" h="64">
                      <a:moveTo>
                        <a:pt x="32" y="64"/>
                      </a:move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48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0" y="44"/>
                      </a:ln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60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4" y="16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4" y="50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26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</p:grpSp>
          <p:grpSp>
            <p:nvGrpSpPr>
              <p:cNvPr id="83" name="그룹 82"/>
              <p:cNvGrpSpPr/>
              <p:nvPr/>
            </p:nvGrpSpPr>
            <p:grpSpPr>
              <a:xfrm>
                <a:off x="3341685" y="2553677"/>
                <a:ext cx="322776" cy="870093"/>
                <a:chOff x="2862263" y="2794000"/>
                <a:chExt cx="219075" cy="590550"/>
              </a:xfrm>
              <a:solidFill>
                <a:srgbClr val="979797"/>
              </a:solidFill>
            </p:grpSpPr>
            <p:sp>
              <p:nvSpPr>
                <p:cNvPr id="87" name="Freeform 11"/>
                <p:cNvSpPr>
                  <a:spLocks/>
                </p:cNvSpPr>
                <p:nvPr/>
              </p:nvSpPr>
              <p:spPr bwMode="auto">
                <a:xfrm>
                  <a:off x="2862263" y="2911475"/>
                  <a:ext cx="219075" cy="473075"/>
                </a:xfrm>
                <a:custGeom>
                  <a:avLst/>
                  <a:gdLst>
                    <a:gd name="T0" fmla="*/ 38 w 138"/>
                    <a:gd name="T1" fmla="*/ 0 h 298"/>
                    <a:gd name="T2" fmla="*/ 30 w 138"/>
                    <a:gd name="T3" fmla="*/ 0 h 298"/>
                    <a:gd name="T4" fmla="*/ 16 w 138"/>
                    <a:gd name="T5" fmla="*/ 6 h 298"/>
                    <a:gd name="T6" fmla="*/ 10 w 138"/>
                    <a:gd name="T7" fmla="*/ 10 h 298"/>
                    <a:gd name="T8" fmla="*/ 2 w 138"/>
                    <a:gd name="T9" fmla="*/ 20 h 298"/>
                    <a:gd name="T10" fmla="*/ 0 w 138"/>
                    <a:gd name="T11" fmla="*/ 33 h 298"/>
                    <a:gd name="T12" fmla="*/ 0 w 138"/>
                    <a:gd name="T13" fmla="*/ 129 h 298"/>
                    <a:gd name="T14" fmla="*/ 6 w 138"/>
                    <a:gd name="T15" fmla="*/ 139 h 298"/>
                    <a:gd name="T16" fmla="*/ 12 w 138"/>
                    <a:gd name="T17" fmla="*/ 141 h 298"/>
                    <a:gd name="T18" fmla="*/ 18 w 138"/>
                    <a:gd name="T19" fmla="*/ 139 h 298"/>
                    <a:gd name="T20" fmla="*/ 22 w 138"/>
                    <a:gd name="T21" fmla="*/ 129 h 298"/>
                    <a:gd name="T22" fmla="*/ 30 w 138"/>
                    <a:gd name="T23" fmla="*/ 37 h 298"/>
                    <a:gd name="T24" fmla="*/ 30 w 138"/>
                    <a:gd name="T25" fmla="*/ 282 h 298"/>
                    <a:gd name="T26" fmla="*/ 34 w 138"/>
                    <a:gd name="T27" fmla="*/ 294 h 298"/>
                    <a:gd name="T28" fmla="*/ 46 w 138"/>
                    <a:gd name="T29" fmla="*/ 298 h 298"/>
                    <a:gd name="T30" fmla="*/ 52 w 138"/>
                    <a:gd name="T31" fmla="*/ 296 h 298"/>
                    <a:gd name="T32" fmla="*/ 60 w 138"/>
                    <a:gd name="T33" fmla="*/ 288 h 298"/>
                    <a:gd name="T34" fmla="*/ 62 w 138"/>
                    <a:gd name="T35" fmla="*/ 137 h 298"/>
                    <a:gd name="T36" fmla="*/ 76 w 138"/>
                    <a:gd name="T37" fmla="*/ 282 h 298"/>
                    <a:gd name="T38" fmla="*/ 78 w 138"/>
                    <a:gd name="T39" fmla="*/ 288 h 298"/>
                    <a:gd name="T40" fmla="*/ 86 w 138"/>
                    <a:gd name="T41" fmla="*/ 296 h 298"/>
                    <a:gd name="T42" fmla="*/ 92 w 138"/>
                    <a:gd name="T43" fmla="*/ 298 h 298"/>
                    <a:gd name="T44" fmla="*/ 104 w 138"/>
                    <a:gd name="T45" fmla="*/ 294 h 298"/>
                    <a:gd name="T46" fmla="*/ 108 w 138"/>
                    <a:gd name="T47" fmla="*/ 282 h 298"/>
                    <a:gd name="T48" fmla="*/ 116 w 138"/>
                    <a:gd name="T49" fmla="*/ 37 h 298"/>
                    <a:gd name="T50" fmla="*/ 116 w 138"/>
                    <a:gd name="T51" fmla="*/ 129 h 298"/>
                    <a:gd name="T52" fmla="*/ 120 w 138"/>
                    <a:gd name="T53" fmla="*/ 141 h 298"/>
                    <a:gd name="T54" fmla="*/ 126 w 138"/>
                    <a:gd name="T55" fmla="*/ 143 h 298"/>
                    <a:gd name="T56" fmla="*/ 132 w 138"/>
                    <a:gd name="T57" fmla="*/ 141 h 298"/>
                    <a:gd name="T58" fmla="*/ 138 w 138"/>
                    <a:gd name="T59" fmla="*/ 129 h 298"/>
                    <a:gd name="T60" fmla="*/ 138 w 138"/>
                    <a:gd name="T61" fmla="*/ 35 h 298"/>
                    <a:gd name="T62" fmla="*/ 136 w 138"/>
                    <a:gd name="T63" fmla="*/ 22 h 298"/>
                    <a:gd name="T64" fmla="*/ 128 w 138"/>
                    <a:gd name="T65" fmla="*/ 10 h 298"/>
                    <a:gd name="T66" fmla="*/ 122 w 138"/>
                    <a:gd name="T67" fmla="*/ 6 h 298"/>
                    <a:gd name="T68" fmla="*/ 108 w 138"/>
                    <a:gd name="T69" fmla="*/ 0 h 298"/>
                    <a:gd name="T70" fmla="*/ 100 w 138"/>
                    <a:gd name="T71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100" y="0"/>
                      </a:move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4" y="2"/>
                      </a:lnTo>
                      <a:lnTo>
                        <a:pt x="16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4"/>
                      </a:lnTo>
                      <a:lnTo>
                        <a:pt x="2" y="20"/>
                      </a:lnTo>
                      <a:lnTo>
                        <a:pt x="0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22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8" y="294"/>
                      </a:lnTo>
                      <a:lnTo>
                        <a:pt x="60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6" y="135"/>
                      </a:lnTo>
                      <a:lnTo>
                        <a:pt x="120" y="141"/>
                      </a:lnTo>
                      <a:lnTo>
                        <a:pt x="120" y="141"/>
                      </a:lnTo>
                      <a:lnTo>
                        <a:pt x="126" y="143"/>
                      </a:lnTo>
                      <a:lnTo>
                        <a:pt x="132" y="141"/>
                      </a:lnTo>
                      <a:lnTo>
                        <a:pt x="132" y="141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2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lnTo>
                        <a:pt x="122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  <p:sp>
              <p:nvSpPr>
                <p:cNvPr id="88" name="Freeform 12"/>
                <p:cNvSpPr>
                  <a:spLocks/>
                </p:cNvSpPr>
                <p:nvPr/>
              </p:nvSpPr>
              <p:spPr bwMode="auto">
                <a:xfrm>
                  <a:off x="2919413" y="2794000"/>
                  <a:ext cx="101600" cy="101600"/>
                </a:xfrm>
                <a:custGeom>
                  <a:avLst/>
                  <a:gdLst>
                    <a:gd name="T0" fmla="*/ 32 w 64"/>
                    <a:gd name="T1" fmla="*/ 64 h 64"/>
                    <a:gd name="T2" fmla="*/ 32 w 64"/>
                    <a:gd name="T3" fmla="*/ 64 h 64"/>
                    <a:gd name="T4" fmla="*/ 38 w 64"/>
                    <a:gd name="T5" fmla="*/ 64 h 64"/>
                    <a:gd name="T6" fmla="*/ 44 w 64"/>
                    <a:gd name="T7" fmla="*/ 62 h 64"/>
                    <a:gd name="T8" fmla="*/ 50 w 64"/>
                    <a:gd name="T9" fmla="*/ 60 h 64"/>
                    <a:gd name="T10" fmla="*/ 54 w 64"/>
                    <a:gd name="T11" fmla="*/ 56 h 64"/>
                    <a:gd name="T12" fmla="*/ 54 w 64"/>
                    <a:gd name="T13" fmla="*/ 56 h 64"/>
                    <a:gd name="T14" fmla="*/ 62 w 64"/>
                    <a:gd name="T15" fmla="*/ 44 h 64"/>
                    <a:gd name="T16" fmla="*/ 64 w 64"/>
                    <a:gd name="T17" fmla="*/ 32 h 64"/>
                    <a:gd name="T18" fmla="*/ 64 w 64"/>
                    <a:gd name="T19" fmla="*/ 32 h 64"/>
                    <a:gd name="T20" fmla="*/ 62 w 64"/>
                    <a:gd name="T21" fmla="*/ 20 h 64"/>
                    <a:gd name="T22" fmla="*/ 54 w 64"/>
                    <a:gd name="T23" fmla="*/ 10 h 64"/>
                    <a:gd name="T24" fmla="*/ 54 w 64"/>
                    <a:gd name="T25" fmla="*/ 10 h 64"/>
                    <a:gd name="T26" fmla="*/ 50 w 64"/>
                    <a:gd name="T27" fmla="*/ 6 h 64"/>
                    <a:gd name="T28" fmla="*/ 44 w 64"/>
                    <a:gd name="T29" fmla="*/ 4 h 64"/>
                    <a:gd name="T30" fmla="*/ 38 w 64"/>
                    <a:gd name="T31" fmla="*/ 2 h 64"/>
                    <a:gd name="T32" fmla="*/ 32 w 64"/>
                    <a:gd name="T33" fmla="*/ 0 h 64"/>
                    <a:gd name="T34" fmla="*/ 32 w 64"/>
                    <a:gd name="T35" fmla="*/ 0 h 64"/>
                    <a:gd name="T36" fmla="*/ 26 w 64"/>
                    <a:gd name="T37" fmla="*/ 2 h 64"/>
                    <a:gd name="T38" fmla="*/ 20 w 64"/>
                    <a:gd name="T39" fmla="*/ 4 h 64"/>
                    <a:gd name="T40" fmla="*/ 14 w 64"/>
                    <a:gd name="T41" fmla="*/ 6 h 64"/>
                    <a:gd name="T42" fmla="*/ 10 w 64"/>
                    <a:gd name="T43" fmla="*/ 10 h 64"/>
                    <a:gd name="T44" fmla="*/ 10 w 64"/>
                    <a:gd name="T45" fmla="*/ 10 h 64"/>
                    <a:gd name="T46" fmla="*/ 6 w 64"/>
                    <a:gd name="T47" fmla="*/ 16 h 64"/>
                    <a:gd name="T48" fmla="*/ 2 w 64"/>
                    <a:gd name="T49" fmla="*/ 20 h 64"/>
                    <a:gd name="T50" fmla="*/ 2 w 64"/>
                    <a:gd name="T51" fmla="*/ 26 h 64"/>
                    <a:gd name="T52" fmla="*/ 0 w 64"/>
                    <a:gd name="T53" fmla="*/ 32 h 64"/>
                    <a:gd name="T54" fmla="*/ 0 w 64"/>
                    <a:gd name="T55" fmla="*/ 32 h 64"/>
                    <a:gd name="T56" fmla="*/ 2 w 64"/>
                    <a:gd name="T57" fmla="*/ 40 h 64"/>
                    <a:gd name="T58" fmla="*/ 2 w 64"/>
                    <a:gd name="T59" fmla="*/ 44 h 64"/>
                    <a:gd name="T60" fmla="*/ 6 w 64"/>
                    <a:gd name="T61" fmla="*/ 50 h 64"/>
                    <a:gd name="T62" fmla="*/ 10 w 64"/>
                    <a:gd name="T63" fmla="*/ 56 h 64"/>
                    <a:gd name="T64" fmla="*/ 10 w 64"/>
                    <a:gd name="T65" fmla="*/ 56 h 64"/>
                    <a:gd name="T66" fmla="*/ 14 w 64"/>
                    <a:gd name="T67" fmla="*/ 60 h 64"/>
                    <a:gd name="T68" fmla="*/ 20 w 64"/>
                    <a:gd name="T69" fmla="*/ 62 h 64"/>
                    <a:gd name="T70" fmla="*/ 26 w 64"/>
                    <a:gd name="T71" fmla="*/ 64 h 64"/>
                    <a:gd name="T72" fmla="*/ 32 w 64"/>
                    <a:gd name="T73" fmla="*/ 64 h 64"/>
                    <a:gd name="T74" fmla="*/ 32 w 64"/>
                    <a:gd name="T7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4" h="64">
                      <a:moveTo>
                        <a:pt x="32" y="64"/>
                      </a:move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50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2" y="44"/>
                      </a:lnTo>
                      <a:lnTo>
                        <a:pt x="64" y="32"/>
                      </a:lnTo>
                      <a:lnTo>
                        <a:pt x="64" y="32"/>
                      </a:lnTo>
                      <a:lnTo>
                        <a:pt x="62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50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2"/>
                      </a:lnTo>
                      <a:lnTo>
                        <a:pt x="20" y="4"/>
                      </a:lnTo>
                      <a:lnTo>
                        <a:pt x="14" y="6"/>
                      </a:lnTo>
                      <a:lnTo>
                        <a:pt x="10" y="10"/>
                      </a:lnTo>
                      <a:lnTo>
                        <a:pt x="10" y="10"/>
                      </a:lnTo>
                      <a:lnTo>
                        <a:pt x="6" y="16"/>
                      </a:lnTo>
                      <a:lnTo>
                        <a:pt x="2" y="20"/>
                      </a:lnTo>
                      <a:lnTo>
                        <a:pt x="2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0"/>
                      </a:lnTo>
                      <a:lnTo>
                        <a:pt x="2" y="44"/>
                      </a:lnTo>
                      <a:lnTo>
                        <a:pt x="6" y="50"/>
                      </a:lnTo>
                      <a:lnTo>
                        <a:pt x="10" y="56"/>
                      </a:lnTo>
                      <a:lnTo>
                        <a:pt x="10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26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</p:grpSp>
          <p:grpSp>
            <p:nvGrpSpPr>
              <p:cNvPr id="84" name="그룹 83"/>
              <p:cNvGrpSpPr/>
              <p:nvPr/>
            </p:nvGrpSpPr>
            <p:grpSpPr>
              <a:xfrm>
                <a:off x="3800119" y="2553677"/>
                <a:ext cx="327454" cy="870093"/>
                <a:chOff x="3173413" y="2794000"/>
                <a:chExt cx="222250" cy="590550"/>
              </a:xfrm>
              <a:solidFill>
                <a:srgbClr val="979797"/>
              </a:solidFill>
            </p:grpSpPr>
            <p:sp>
              <p:nvSpPr>
                <p:cNvPr id="85" name="Freeform 13"/>
                <p:cNvSpPr>
                  <a:spLocks/>
                </p:cNvSpPr>
                <p:nvPr/>
              </p:nvSpPr>
              <p:spPr bwMode="auto">
                <a:xfrm>
                  <a:off x="3173413" y="2911475"/>
                  <a:ext cx="222250" cy="473075"/>
                </a:xfrm>
                <a:custGeom>
                  <a:avLst/>
                  <a:gdLst>
                    <a:gd name="T0" fmla="*/ 128 w 140"/>
                    <a:gd name="T1" fmla="*/ 10 h 298"/>
                    <a:gd name="T2" fmla="*/ 116 w 140"/>
                    <a:gd name="T3" fmla="*/ 2 h 298"/>
                    <a:gd name="T4" fmla="*/ 100 w 140"/>
                    <a:gd name="T5" fmla="*/ 0 h 298"/>
                    <a:gd name="T6" fmla="*/ 40 w 140"/>
                    <a:gd name="T7" fmla="*/ 0 h 298"/>
                    <a:gd name="T8" fmla="*/ 24 w 140"/>
                    <a:gd name="T9" fmla="*/ 2 h 298"/>
                    <a:gd name="T10" fmla="*/ 12 w 140"/>
                    <a:gd name="T11" fmla="*/ 10 h 298"/>
                    <a:gd name="T12" fmla="*/ 6 w 140"/>
                    <a:gd name="T13" fmla="*/ 14 h 298"/>
                    <a:gd name="T14" fmla="*/ 2 w 140"/>
                    <a:gd name="T15" fmla="*/ 27 h 298"/>
                    <a:gd name="T16" fmla="*/ 0 w 140"/>
                    <a:gd name="T17" fmla="*/ 129 h 298"/>
                    <a:gd name="T18" fmla="*/ 2 w 140"/>
                    <a:gd name="T19" fmla="*/ 135 h 298"/>
                    <a:gd name="T20" fmla="*/ 6 w 140"/>
                    <a:gd name="T21" fmla="*/ 139 h 298"/>
                    <a:gd name="T22" fmla="*/ 18 w 140"/>
                    <a:gd name="T23" fmla="*/ 139 h 298"/>
                    <a:gd name="T24" fmla="*/ 22 w 140"/>
                    <a:gd name="T25" fmla="*/ 135 h 298"/>
                    <a:gd name="T26" fmla="*/ 24 w 140"/>
                    <a:gd name="T27" fmla="*/ 37 h 298"/>
                    <a:gd name="T28" fmla="*/ 32 w 140"/>
                    <a:gd name="T29" fmla="*/ 282 h 298"/>
                    <a:gd name="T30" fmla="*/ 32 w 140"/>
                    <a:gd name="T31" fmla="*/ 288 h 298"/>
                    <a:gd name="T32" fmla="*/ 40 w 140"/>
                    <a:gd name="T33" fmla="*/ 296 h 298"/>
                    <a:gd name="T34" fmla="*/ 46 w 140"/>
                    <a:gd name="T35" fmla="*/ 298 h 298"/>
                    <a:gd name="T36" fmla="*/ 58 w 140"/>
                    <a:gd name="T37" fmla="*/ 294 h 298"/>
                    <a:gd name="T38" fmla="*/ 62 w 140"/>
                    <a:gd name="T39" fmla="*/ 282 h 298"/>
                    <a:gd name="T40" fmla="*/ 78 w 140"/>
                    <a:gd name="T41" fmla="*/ 137 h 298"/>
                    <a:gd name="T42" fmla="*/ 78 w 140"/>
                    <a:gd name="T43" fmla="*/ 282 h 298"/>
                    <a:gd name="T44" fmla="*/ 82 w 140"/>
                    <a:gd name="T45" fmla="*/ 294 h 298"/>
                    <a:gd name="T46" fmla="*/ 94 w 140"/>
                    <a:gd name="T47" fmla="*/ 298 h 298"/>
                    <a:gd name="T48" fmla="*/ 100 w 140"/>
                    <a:gd name="T49" fmla="*/ 296 h 298"/>
                    <a:gd name="T50" fmla="*/ 108 w 140"/>
                    <a:gd name="T51" fmla="*/ 288 h 298"/>
                    <a:gd name="T52" fmla="*/ 108 w 140"/>
                    <a:gd name="T53" fmla="*/ 37 h 298"/>
                    <a:gd name="T54" fmla="*/ 116 w 140"/>
                    <a:gd name="T55" fmla="*/ 129 h 298"/>
                    <a:gd name="T56" fmla="*/ 118 w 140"/>
                    <a:gd name="T57" fmla="*/ 135 h 298"/>
                    <a:gd name="T58" fmla="*/ 122 w 140"/>
                    <a:gd name="T59" fmla="*/ 141 h 298"/>
                    <a:gd name="T60" fmla="*/ 134 w 140"/>
                    <a:gd name="T61" fmla="*/ 141 h 298"/>
                    <a:gd name="T62" fmla="*/ 138 w 140"/>
                    <a:gd name="T63" fmla="*/ 135 h 298"/>
                    <a:gd name="T64" fmla="*/ 140 w 140"/>
                    <a:gd name="T65" fmla="*/ 35 h 298"/>
                    <a:gd name="T66" fmla="*/ 138 w 140"/>
                    <a:gd name="T67" fmla="*/ 27 h 298"/>
                    <a:gd name="T68" fmla="*/ 134 w 140"/>
                    <a:gd name="T69" fmla="*/ 16 h 298"/>
                    <a:gd name="T70" fmla="*/ 128 w 140"/>
                    <a:gd name="T71" fmla="*/ 1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40" h="298">
                      <a:moveTo>
                        <a:pt x="128" y="10"/>
                      </a:moveTo>
                      <a:lnTo>
                        <a:pt x="128" y="10"/>
                      </a:lnTo>
                      <a:lnTo>
                        <a:pt x="124" y="6"/>
                      </a:lnTo>
                      <a:lnTo>
                        <a:pt x="116" y="2"/>
                      </a:lnTo>
                      <a:lnTo>
                        <a:pt x="108" y="0"/>
                      </a:lnTo>
                      <a:lnTo>
                        <a:pt x="100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0"/>
                      </a:lnTo>
                      <a:lnTo>
                        <a:pt x="24" y="2"/>
                      </a:lnTo>
                      <a:lnTo>
                        <a:pt x="18" y="6"/>
                      </a:lnTo>
                      <a:lnTo>
                        <a:pt x="12" y="10"/>
                      </a:lnTo>
                      <a:lnTo>
                        <a:pt x="12" y="10"/>
                      </a:lnTo>
                      <a:lnTo>
                        <a:pt x="6" y="14"/>
                      </a:lnTo>
                      <a:lnTo>
                        <a:pt x="4" y="20"/>
                      </a:lnTo>
                      <a:lnTo>
                        <a:pt x="2" y="27"/>
                      </a:lnTo>
                      <a:lnTo>
                        <a:pt x="0" y="33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2" y="135"/>
                      </a:lnTo>
                      <a:lnTo>
                        <a:pt x="6" y="139"/>
                      </a:lnTo>
                      <a:lnTo>
                        <a:pt x="6" y="139"/>
                      </a:lnTo>
                      <a:lnTo>
                        <a:pt x="12" y="141"/>
                      </a:lnTo>
                      <a:lnTo>
                        <a:pt x="18" y="139"/>
                      </a:lnTo>
                      <a:lnTo>
                        <a:pt x="18" y="139"/>
                      </a:lnTo>
                      <a:lnTo>
                        <a:pt x="22" y="135"/>
                      </a:lnTo>
                      <a:lnTo>
                        <a:pt x="24" y="129"/>
                      </a:lnTo>
                      <a:lnTo>
                        <a:pt x="24" y="37"/>
                      </a:lnTo>
                      <a:lnTo>
                        <a:pt x="32" y="37"/>
                      </a:lnTo>
                      <a:lnTo>
                        <a:pt x="32" y="282"/>
                      </a:lnTo>
                      <a:lnTo>
                        <a:pt x="32" y="282"/>
                      </a:lnTo>
                      <a:lnTo>
                        <a:pt x="32" y="288"/>
                      </a:lnTo>
                      <a:lnTo>
                        <a:pt x="36" y="294"/>
                      </a:lnTo>
                      <a:lnTo>
                        <a:pt x="40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4" y="296"/>
                      </a:lnTo>
                      <a:lnTo>
                        <a:pt x="58" y="294"/>
                      </a:lnTo>
                      <a:lnTo>
                        <a:pt x="62" y="288"/>
                      </a:lnTo>
                      <a:lnTo>
                        <a:pt x="62" y="282"/>
                      </a:lnTo>
                      <a:lnTo>
                        <a:pt x="62" y="137"/>
                      </a:lnTo>
                      <a:lnTo>
                        <a:pt x="78" y="137"/>
                      </a:lnTo>
                      <a:lnTo>
                        <a:pt x="78" y="282"/>
                      </a:lnTo>
                      <a:lnTo>
                        <a:pt x="78" y="282"/>
                      </a:lnTo>
                      <a:lnTo>
                        <a:pt x="78" y="288"/>
                      </a:lnTo>
                      <a:lnTo>
                        <a:pt x="82" y="294"/>
                      </a:lnTo>
                      <a:lnTo>
                        <a:pt x="86" y="296"/>
                      </a:lnTo>
                      <a:lnTo>
                        <a:pt x="94" y="298"/>
                      </a:lnTo>
                      <a:lnTo>
                        <a:pt x="94" y="298"/>
                      </a:lnTo>
                      <a:lnTo>
                        <a:pt x="100" y="296"/>
                      </a:lnTo>
                      <a:lnTo>
                        <a:pt x="104" y="294"/>
                      </a:lnTo>
                      <a:lnTo>
                        <a:pt x="108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lnTo>
                        <a:pt x="116" y="37"/>
                      </a:lnTo>
                      <a:lnTo>
                        <a:pt x="116" y="129"/>
                      </a:lnTo>
                      <a:lnTo>
                        <a:pt x="116" y="129"/>
                      </a:lnTo>
                      <a:lnTo>
                        <a:pt x="118" y="135"/>
                      </a:lnTo>
                      <a:lnTo>
                        <a:pt x="122" y="141"/>
                      </a:lnTo>
                      <a:lnTo>
                        <a:pt x="122" y="141"/>
                      </a:lnTo>
                      <a:lnTo>
                        <a:pt x="128" y="143"/>
                      </a:lnTo>
                      <a:lnTo>
                        <a:pt x="134" y="141"/>
                      </a:lnTo>
                      <a:lnTo>
                        <a:pt x="134" y="141"/>
                      </a:lnTo>
                      <a:lnTo>
                        <a:pt x="138" y="135"/>
                      </a:lnTo>
                      <a:lnTo>
                        <a:pt x="140" y="129"/>
                      </a:lnTo>
                      <a:lnTo>
                        <a:pt x="140" y="35"/>
                      </a:lnTo>
                      <a:lnTo>
                        <a:pt x="140" y="35"/>
                      </a:lnTo>
                      <a:lnTo>
                        <a:pt x="138" y="27"/>
                      </a:lnTo>
                      <a:lnTo>
                        <a:pt x="136" y="22"/>
                      </a:lnTo>
                      <a:lnTo>
                        <a:pt x="134" y="16"/>
                      </a:lnTo>
                      <a:lnTo>
                        <a:pt x="128" y="10"/>
                      </a:lnTo>
                      <a:lnTo>
                        <a:pt x="128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  <p:sp>
              <p:nvSpPr>
                <p:cNvPr id="86" name="Freeform 14"/>
                <p:cNvSpPr>
                  <a:spLocks/>
                </p:cNvSpPr>
                <p:nvPr/>
              </p:nvSpPr>
              <p:spPr bwMode="auto">
                <a:xfrm>
                  <a:off x="3233738" y="2794000"/>
                  <a:ext cx="98425" cy="101600"/>
                </a:xfrm>
                <a:custGeom>
                  <a:avLst/>
                  <a:gdLst>
                    <a:gd name="T0" fmla="*/ 32 w 62"/>
                    <a:gd name="T1" fmla="*/ 64 h 64"/>
                    <a:gd name="T2" fmla="*/ 32 w 62"/>
                    <a:gd name="T3" fmla="*/ 64 h 64"/>
                    <a:gd name="T4" fmla="*/ 38 w 62"/>
                    <a:gd name="T5" fmla="*/ 64 h 64"/>
                    <a:gd name="T6" fmla="*/ 44 w 62"/>
                    <a:gd name="T7" fmla="*/ 62 h 64"/>
                    <a:gd name="T8" fmla="*/ 48 w 62"/>
                    <a:gd name="T9" fmla="*/ 60 h 64"/>
                    <a:gd name="T10" fmla="*/ 54 w 62"/>
                    <a:gd name="T11" fmla="*/ 56 h 64"/>
                    <a:gd name="T12" fmla="*/ 54 w 62"/>
                    <a:gd name="T13" fmla="*/ 56 h 64"/>
                    <a:gd name="T14" fmla="*/ 60 w 62"/>
                    <a:gd name="T15" fmla="*/ 44 h 64"/>
                    <a:gd name="T16" fmla="*/ 62 w 62"/>
                    <a:gd name="T17" fmla="*/ 32 h 64"/>
                    <a:gd name="T18" fmla="*/ 62 w 62"/>
                    <a:gd name="T19" fmla="*/ 32 h 64"/>
                    <a:gd name="T20" fmla="*/ 60 w 62"/>
                    <a:gd name="T21" fmla="*/ 20 h 64"/>
                    <a:gd name="T22" fmla="*/ 54 w 62"/>
                    <a:gd name="T23" fmla="*/ 10 h 64"/>
                    <a:gd name="T24" fmla="*/ 54 w 62"/>
                    <a:gd name="T25" fmla="*/ 10 h 64"/>
                    <a:gd name="T26" fmla="*/ 48 w 62"/>
                    <a:gd name="T27" fmla="*/ 6 h 64"/>
                    <a:gd name="T28" fmla="*/ 44 w 62"/>
                    <a:gd name="T29" fmla="*/ 4 h 64"/>
                    <a:gd name="T30" fmla="*/ 38 w 62"/>
                    <a:gd name="T31" fmla="*/ 2 h 64"/>
                    <a:gd name="T32" fmla="*/ 32 w 62"/>
                    <a:gd name="T33" fmla="*/ 0 h 64"/>
                    <a:gd name="T34" fmla="*/ 32 w 62"/>
                    <a:gd name="T35" fmla="*/ 0 h 64"/>
                    <a:gd name="T36" fmla="*/ 24 w 62"/>
                    <a:gd name="T37" fmla="*/ 2 h 64"/>
                    <a:gd name="T38" fmla="*/ 20 w 62"/>
                    <a:gd name="T39" fmla="*/ 4 h 64"/>
                    <a:gd name="T40" fmla="*/ 14 w 62"/>
                    <a:gd name="T41" fmla="*/ 6 h 64"/>
                    <a:gd name="T42" fmla="*/ 8 w 62"/>
                    <a:gd name="T43" fmla="*/ 10 h 64"/>
                    <a:gd name="T44" fmla="*/ 8 w 62"/>
                    <a:gd name="T45" fmla="*/ 10 h 64"/>
                    <a:gd name="T46" fmla="*/ 4 w 62"/>
                    <a:gd name="T47" fmla="*/ 16 h 64"/>
                    <a:gd name="T48" fmla="*/ 2 w 62"/>
                    <a:gd name="T49" fmla="*/ 20 h 64"/>
                    <a:gd name="T50" fmla="*/ 0 w 62"/>
                    <a:gd name="T51" fmla="*/ 26 h 64"/>
                    <a:gd name="T52" fmla="*/ 0 w 62"/>
                    <a:gd name="T53" fmla="*/ 32 h 64"/>
                    <a:gd name="T54" fmla="*/ 0 w 62"/>
                    <a:gd name="T55" fmla="*/ 32 h 64"/>
                    <a:gd name="T56" fmla="*/ 0 w 62"/>
                    <a:gd name="T57" fmla="*/ 40 h 64"/>
                    <a:gd name="T58" fmla="*/ 2 w 62"/>
                    <a:gd name="T59" fmla="*/ 44 h 64"/>
                    <a:gd name="T60" fmla="*/ 4 w 62"/>
                    <a:gd name="T61" fmla="*/ 50 h 64"/>
                    <a:gd name="T62" fmla="*/ 8 w 62"/>
                    <a:gd name="T63" fmla="*/ 56 h 64"/>
                    <a:gd name="T64" fmla="*/ 8 w 62"/>
                    <a:gd name="T65" fmla="*/ 56 h 64"/>
                    <a:gd name="T66" fmla="*/ 14 w 62"/>
                    <a:gd name="T67" fmla="*/ 60 h 64"/>
                    <a:gd name="T68" fmla="*/ 20 w 62"/>
                    <a:gd name="T69" fmla="*/ 62 h 64"/>
                    <a:gd name="T70" fmla="*/ 24 w 62"/>
                    <a:gd name="T71" fmla="*/ 64 h 64"/>
                    <a:gd name="T72" fmla="*/ 32 w 62"/>
                    <a:gd name="T73" fmla="*/ 64 h 64"/>
                    <a:gd name="T74" fmla="*/ 32 w 62"/>
                    <a:gd name="T7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62" h="64">
                      <a:moveTo>
                        <a:pt x="32" y="64"/>
                      </a:moveTo>
                      <a:lnTo>
                        <a:pt x="32" y="64"/>
                      </a:lnTo>
                      <a:lnTo>
                        <a:pt x="38" y="64"/>
                      </a:lnTo>
                      <a:lnTo>
                        <a:pt x="44" y="62"/>
                      </a:lnTo>
                      <a:lnTo>
                        <a:pt x="48" y="60"/>
                      </a:lnTo>
                      <a:lnTo>
                        <a:pt x="54" y="56"/>
                      </a:lnTo>
                      <a:lnTo>
                        <a:pt x="54" y="56"/>
                      </a:lnTo>
                      <a:lnTo>
                        <a:pt x="60" y="44"/>
                      </a:lnTo>
                      <a:lnTo>
                        <a:pt x="62" y="32"/>
                      </a:lnTo>
                      <a:lnTo>
                        <a:pt x="62" y="32"/>
                      </a:lnTo>
                      <a:lnTo>
                        <a:pt x="60" y="20"/>
                      </a:lnTo>
                      <a:lnTo>
                        <a:pt x="54" y="10"/>
                      </a:lnTo>
                      <a:lnTo>
                        <a:pt x="54" y="10"/>
                      </a:lnTo>
                      <a:lnTo>
                        <a:pt x="48" y="6"/>
                      </a:lnTo>
                      <a:lnTo>
                        <a:pt x="44" y="4"/>
                      </a:lnTo>
                      <a:lnTo>
                        <a:pt x="38" y="2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4" y="2"/>
                      </a:lnTo>
                      <a:lnTo>
                        <a:pt x="20" y="4"/>
                      </a:lnTo>
                      <a:lnTo>
                        <a:pt x="14" y="6"/>
                      </a:lnTo>
                      <a:lnTo>
                        <a:pt x="8" y="10"/>
                      </a:lnTo>
                      <a:lnTo>
                        <a:pt x="8" y="10"/>
                      </a:lnTo>
                      <a:lnTo>
                        <a:pt x="4" y="16"/>
                      </a:lnTo>
                      <a:lnTo>
                        <a:pt x="2" y="20"/>
                      </a:lnTo>
                      <a:lnTo>
                        <a:pt x="0" y="26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2" y="44"/>
                      </a:lnTo>
                      <a:lnTo>
                        <a:pt x="4" y="50"/>
                      </a:lnTo>
                      <a:lnTo>
                        <a:pt x="8" y="56"/>
                      </a:lnTo>
                      <a:lnTo>
                        <a:pt x="8" y="56"/>
                      </a:lnTo>
                      <a:lnTo>
                        <a:pt x="14" y="60"/>
                      </a:lnTo>
                      <a:lnTo>
                        <a:pt x="20" y="62"/>
                      </a:lnTo>
                      <a:lnTo>
                        <a:pt x="24" y="64"/>
                      </a:lnTo>
                      <a:lnTo>
                        <a:pt x="32" y="64"/>
                      </a:lnTo>
                      <a:lnTo>
                        <a:pt x="32" y="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/>
                    <a:ea typeface="맑은 고딕"/>
                    <a:cs typeface="+mn-cs"/>
                  </a:endParaRPr>
                </a:p>
              </p:txBody>
            </p:sp>
          </p:grpSp>
        </p:grpSp>
        <p:grpSp>
          <p:nvGrpSpPr>
            <p:cNvPr id="14" name="그룹 13"/>
            <p:cNvGrpSpPr/>
            <p:nvPr/>
          </p:nvGrpSpPr>
          <p:grpSpPr>
            <a:xfrm>
              <a:off x="3177293" y="3993467"/>
              <a:ext cx="322776" cy="576064"/>
              <a:chOff x="5184781" y="4847575"/>
              <a:chExt cx="322776" cy="865416"/>
            </a:xfrm>
          </p:grpSpPr>
          <p:grpSp>
            <p:nvGrpSpPr>
              <p:cNvPr id="110" name="그룹 109"/>
              <p:cNvGrpSpPr/>
              <p:nvPr/>
            </p:nvGrpSpPr>
            <p:grpSpPr>
              <a:xfrm>
                <a:off x="5184781" y="4847575"/>
                <a:ext cx="322776" cy="865414"/>
                <a:chOff x="6958013" y="2835275"/>
                <a:chExt cx="219075" cy="587375"/>
              </a:xfrm>
            </p:grpSpPr>
            <p:sp>
              <p:nvSpPr>
                <p:cNvPr id="111" name="Freeform 69"/>
                <p:cNvSpPr>
                  <a:spLocks noEditPoints="1"/>
                </p:cNvSpPr>
                <p:nvPr/>
              </p:nvSpPr>
              <p:spPr bwMode="auto">
                <a:xfrm>
                  <a:off x="6958013" y="2949575"/>
                  <a:ext cx="219075" cy="473075"/>
                </a:xfrm>
                <a:custGeom>
                  <a:avLst/>
                  <a:gdLst>
                    <a:gd name="T0" fmla="*/ 114 w 138"/>
                    <a:gd name="T1" fmla="*/ 37 h 298"/>
                    <a:gd name="T2" fmla="*/ 114 w 138"/>
                    <a:gd name="T3" fmla="*/ 129 h 298"/>
                    <a:gd name="T4" fmla="*/ 120 w 138"/>
                    <a:gd name="T5" fmla="*/ 139 h 298"/>
                    <a:gd name="T6" fmla="*/ 126 w 138"/>
                    <a:gd name="T7" fmla="*/ 141 h 298"/>
                    <a:gd name="T8" fmla="*/ 132 w 138"/>
                    <a:gd name="T9" fmla="*/ 139 h 298"/>
                    <a:gd name="T10" fmla="*/ 138 w 138"/>
                    <a:gd name="T11" fmla="*/ 129 h 298"/>
                    <a:gd name="T12" fmla="*/ 138 w 138"/>
                    <a:gd name="T13" fmla="*/ 35 h 298"/>
                    <a:gd name="T14" fmla="*/ 136 w 138"/>
                    <a:gd name="T15" fmla="*/ 19 h 298"/>
                    <a:gd name="T16" fmla="*/ 128 w 138"/>
                    <a:gd name="T17" fmla="*/ 9 h 298"/>
                    <a:gd name="T18" fmla="*/ 122 w 138"/>
                    <a:gd name="T19" fmla="*/ 5 h 298"/>
                    <a:gd name="T20" fmla="*/ 108 w 138"/>
                    <a:gd name="T21" fmla="*/ 0 h 298"/>
                    <a:gd name="T22" fmla="*/ 38 w 138"/>
                    <a:gd name="T23" fmla="*/ 0 h 298"/>
                    <a:gd name="T24" fmla="*/ 30 w 138"/>
                    <a:gd name="T25" fmla="*/ 0 h 298"/>
                    <a:gd name="T26" fmla="*/ 16 w 138"/>
                    <a:gd name="T27" fmla="*/ 5 h 298"/>
                    <a:gd name="T28" fmla="*/ 10 w 138"/>
                    <a:gd name="T29" fmla="*/ 9 h 298"/>
                    <a:gd name="T30" fmla="*/ 2 w 138"/>
                    <a:gd name="T31" fmla="*/ 21 h 298"/>
                    <a:gd name="T32" fmla="*/ 0 w 138"/>
                    <a:gd name="T33" fmla="*/ 35 h 298"/>
                    <a:gd name="T34" fmla="*/ 0 w 138"/>
                    <a:gd name="T35" fmla="*/ 129 h 298"/>
                    <a:gd name="T36" fmla="*/ 6 w 138"/>
                    <a:gd name="T37" fmla="*/ 141 h 298"/>
                    <a:gd name="T38" fmla="*/ 12 w 138"/>
                    <a:gd name="T39" fmla="*/ 143 h 298"/>
                    <a:gd name="T40" fmla="*/ 16 w 138"/>
                    <a:gd name="T41" fmla="*/ 141 h 298"/>
                    <a:gd name="T42" fmla="*/ 22 w 138"/>
                    <a:gd name="T43" fmla="*/ 129 h 298"/>
                    <a:gd name="T44" fmla="*/ 30 w 138"/>
                    <a:gd name="T45" fmla="*/ 37 h 298"/>
                    <a:gd name="T46" fmla="*/ 30 w 138"/>
                    <a:gd name="T47" fmla="*/ 282 h 298"/>
                    <a:gd name="T48" fmla="*/ 34 w 138"/>
                    <a:gd name="T49" fmla="*/ 294 h 298"/>
                    <a:gd name="T50" fmla="*/ 46 w 138"/>
                    <a:gd name="T51" fmla="*/ 298 h 298"/>
                    <a:gd name="T52" fmla="*/ 52 w 138"/>
                    <a:gd name="T53" fmla="*/ 296 h 298"/>
                    <a:gd name="T54" fmla="*/ 60 w 138"/>
                    <a:gd name="T55" fmla="*/ 288 h 298"/>
                    <a:gd name="T56" fmla="*/ 60 w 138"/>
                    <a:gd name="T57" fmla="*/ 137 h 298"/>
                    <a:gd name="T58" fmla="*/ 76 w 138"/>
                    <a:gd name="T59" fmla="*/ 282 h 298"/>
                    <a:gd name="T60" fmla="*/ 78 w 138"/>
                    <a:gd name="T61" fmla="*/ 288 h 298"/>
                    <a:gd name="T62" fmla="*/ 86 w 138"/>
                    <a:gd name="T63" fmla="*/ 296 h 298"/>
                    <a:gd name="T64" fmla="*/ 92 w 138"/>
                    <a:gd name="T65" fmla="*/ 298 h 298"/>
                    <a:gd name="T66" fmla="*/ 104 w 138"/>
                    <a:gd name="T67" fmla="*/ 294 h 298"/>
                    <a:gd name="T68" fmla="*/ 108 w 138"/>
                    <a:gd name="T69" fmla="*/ 282 h 298"/>
                    <a:gd name="T70" fmla="*/ 108 w 138"/>
                    <a:gd name="T71" fmla="*/ 282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38" h="298">
                      <a:moveTo>
                        <a:pt x="108" y="37"/>
                      </a:moveTo>
                      <a:lnTo>
                        <a:pt x="114" y="37"/>
                      </a:lnTo>
                      <a:lnTo>
                        <a:pt x="114" y="129"/>
                      </a:lnTo>
                      <a:lnTo>
                        <a:pt x="114" y="129"/>
                      </a:lnTo>
                      <a:lnTo>
                        <a:pt x="116" y="135"/>
                      </a:lnTo>
                      <a:lnTo>
                        <a:pt x="120" y="139"/>
                      </a:lnTo>
                      <a:lnTo>
                        <a:pt x="120" y="139"/>
                      </a:lnTo>
                      <a:lnTo>
                        <a:pt x="126" y="141"/>
                      </a:lnTo>
                      <a:lnTo>
                        <a:pt x="132" y="139"/>
                      </a:lnTo>
                      <a:lnTo>
                        <a:pt x="132" y="139"/>
                      </a:lnTo>
                      <a:lnTo>
                        <a:pt x="136" y="135"/>
                      </a:lnTo>
                      <a:lnTo>
                        <a:pt x="138" y="129"/>
                      </a:lnTo>
                      <a:lnTo>
                        <a:pt x="138" y="35"/>
                      </a:lnTo>
                      <a:lnTo>
                        <a:pt x="138" y="35"/>
                      </a:lnTo>
                      <a:lnTo>
                        <a:pt x="138" y="27"/>
                      </a:lnTo>
                      <a:lnTo>
                        <a:pt x="136" y="19"/>
                      </a:lnTo>
                      <a:lnTo>
                        <a:pt x="132" y="13"/>
                      </a:lnTo>
                      <a:lnTo>
                        <a:pt x="128" y="9"/>
                      </a:lnTo>
                      <a:lnTo>
                        <a:pt x="128" y="9"/>
                      </a:lnTo>
                      <a:lnTo>
                        <a:pt x="122" y="5"/>
                      </a:lnTo>
                      <a:lnTo>
                        <a:pt x="114" y="2"/>
                      </a:lnTo>
                      <a:lnTo>
                        <a:pt x="108" y="0"/>
                      </a:lnTo>
                      <a:lnTo>
                        <a:pt x="98" y="0"/>
                      </a:lnTo>
                      <a:lnTo>
                        <a:pt x="38" y="0"/>
                      </a:lnTo>
                      <a:lnTo>
                        <a:pt x="38" y="0"/>
                      </a:lnTo>
                      <a:lnTo>
                        <a:pt x="30" y="0"/>
                      </a:lnTo>
                      <a:lnTo>
                        <a:pt x="22" y="2"/>
                      </a:lnTo>
                      <a:lnTo>
                        <a:pt x="16" y="5"/>
                      </a:lnTo>
                      <a:lnTo>
                        <a:pt x="10" y="9"/>
                      </a:lnTo>
                      <a:lnTo>
                        <a:pt x="10" y="9"/>
                      </a:lnTo>
                      <a:lnTo>
                        <a:pt x="6" y="15"/>
                      </a:lnTo>
                      <a:lnTo>
                        <a:pt x="2" y="21"/>
                      </a:lnTo>
                      <a:lnTo>
                        <a:pt x="0" y="27"/>
                      </a:lnTo>
                      <a:lnTo>
                        <a:pt x="0" y="35"/>
                      </a:lnTo>
                      <a:lnTo>
                        <a:pt x="0" y="129"/>
                      </a:lnTo>
                      <a:lnTo>
                        <a:pt x="0" y="129"/>
                      </a:lnTo>
                      <a:lnTo>
                        <a:pt x="0" y="135"/>
                      </a:lnTo>
                      <a:lnTo>
                        <a:pt x="6" y="141"/>
                      </a:lnTo>
                      <a:lnTo>
                        <a:pt x="6" y="141"/>
                      </a:lnTo>
                      <a:lnTo>
                        <a:pt x="12" y="143"/>
                      </a:lnTo>
                      <a:lnTo>
                        <a:pt x="16" y="141"/>
                      </a:lnTo>
                      <a:lnTo>
                        <a:pt x="16" y="141"/>
                      </a:lnTo>
                      <a:lnTo>
                        <a:pt x="22" y="135"/>
                      </a:lnTo>
                      <a:lnTo>
                        <a:pt x="22" y="129"/>
                      </a:lnTo>
                      <a:lnTo>
                        <a:pt x="22" y="37"/>
                      </a:lnTo>
                      <a:lnTo>
                        <a:pt x="30" y="37"/>
                      </a:lnTo>
                      <a:lnTo>
                        <a:pt x="30" y="282"/>
                      </a:lnTo>
                      <a:lnTo>
                        <a:pt x="30" y="282"/>
                      </a:lnTo>
                      <a:lnTo>
                        <a:pt x="32" y="288"/>
                      </a:lnTo>
                      <a:lnTo>
                        <a:pt x="34" y="294"/>
                      </a:lnTo>
                      <a:lnTo>
                        <a:pt x="38" y="296"/>
                      </a:lnTo>
                      <a:lnTo>
                        <a:pt x="46" y="298"/>
                      </a:lnTo>
                      <a:lnTo>
                        <a:pt x="46" y="298"/>
                      </a:lnTo>
                      <a:lnTo>
                        <a:pt x="52" y="296"/>
                      </a:lnTo>
                      <a:lnTo>
                        <a:pt x="56" y="294"/>
                      </a:lnTo>
                      <a:lnTo>
                        <a:pt x="60" y="288"/>
                      </a:lnTo>
                      <a:lnTo>
                        <a:pt x="60" y="282"/>
                      </a:lnTo>
                      <a:lnTo>
                        <a:pt x="60" y="137"/>
                      </a:lnTo>
                      <a:lnTo>
                        <a:pt x="76" y="137"/>
                      </a:lnTo>
                      <a:lnTo>
                        <a:pt x="76" y="282"/>
                      </a:lnTo>
                      <a:lnTo>
                        <a:pt x="76" y="282"/>
                      </a:lnTo>
                      <a:lnTo>
                        <a:pt x="78" y="288"/>
                      </a:lnTo>
                      <a:lnTo>
                        <a:pt x="80" y="294"/>
                      </a:lnTo>
                      <a:lnTo>
                        <a:pt x="86" y="296"/>
                      </a:lnTo>
                      <a:lnTo>
                        <a:pt x="92" y="298"/>
                      </a:lnTo>
                      <a:lnTo>
                        <a:pt x="92" y="298"/>
                      </a:lnTo>
                      <a:lnTo>
                        <a:pt x="98" y="296"/>
                      </a:lnTo>
                      <a:lnTo>
                        <a:pt x="104" y="294"/>
                      </a:lnTo>
                      <a:lnTo>
                        <a:pt x="106" y="288"/>
                      </a:lnTo>
                      <a:lnTo>
                        <a:pt x="108" y="282"/>
                      </a:lnTo>
                      <a:lnTo>
                        <a:pt x="108" y="37"/>
                      </a:lnTo>
                      <a:close/>
                      <a:moveTo>
                        <a:pt x="108" y="282"/>
                      </a:moveTo>
                      <a:lnTo>
                        <a:pt x="108" y="28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  <p:sp>
              <p:nvSpPr>
                <p:cNvPr id="112" name="Freeform 72"/>
                <p:cNvSpPr>
                  <a:spLocks noEditPoints="1"/>
                </p:cNvSpPr>
                <p:nvPr/>
              </p:nvSpPr>
              <p:spPr bwMode="auto">
                <a:xfrm>
                  <a:off x="7018338" y="2835275"/>
                  <a:ext cx="101600" cy="98425"/>
                </a:xfrm>
                <a:custGeom>
                  <a:avLst/>
                  <a:gdLst>
                    <a:gd name="T0" fmla="*/ 64 w 64"/>
                    <a:gd name="T1" fmla="*/ 32 h 62"/>
                    <a:gd name="T2" fmla="*/ 64 w 64"/>
                    <a:gd name="T3" fmla="*/ 32 h 62"/>
                    <a:gd name="T4" fmla="*/ 62 w 64"/>
                    <a:gd name="T5" fmla="*/ 24 h 62"/>
                    <a:gd name="T6" fmla="*/ 60 w 64"/>
                    <a:gd name="T7" fmla="*/ 18 h 62"/>
                    <a:gd name="T8" fmla="*/ 58 w 64"/>
                    <a:gd name="T9" fmla="*/ 14 h 62"/>
                    <a:gd name="T10" fmla="*/ 54 w 64"/>
                    <a:gd name="T11" fmla="*/ 8 h 62"/>
                    <a:gd name="T12" fmla="*/ 54 w 64"/>
                    <a:gd name="T13" fmla="*/ 8 h 62"/>
                    <a:gd name="T14" fmla="*/ 48 w 64"/>
                    <a:gd name="T15" fmla="*/ 4 h 62"/>
                    <a:gd name="T16" fmla="*/ 44 w 64"/>
                    <a:gd name="T17" fmla="*/ 2 h 62"/>
                    <a:gd name="T18" fmla="*/ 38 w 64"/>
                    <a:gd name="T19" fmla="*/ 0 h 62"/>
                    <a:gd name="T20" fmla="*/ 32 w 64"/>
                    <a:gd name="T21" fmla="*/ 0 h 62"/>
                    <a:gd name="T22" fmla="*/ 32 w 64"/>
                    <a:gd name="T23" fmla="*/ 0 h 62"/>
                    <a:gd name="T24" fmla="*/ 26 w 64"/>
                    <a:gd name="T25" fmla="*/ 0 h 62"/>
                    <a:gd name="T26" fmla="*/ 20 w 64"/>
                    <a:gd name="T27" fmla="*/ 2 h 62"/>
                    <a:gd name="T28" fmla="*/ 14 w 64"/>
                    <a:gd name="T29" fmla="*/ 4 h 62"/>
                    <a:gd name="T30" fmla="*/ 10 w 64"/>
                    <a:gd name="T31" fmla="*/ 8 h 62"/>
                    <a:gd name="T32" fmla="*/ 10 w 64"/>
                    <a:gd name="T33" fmla="*/ 8 h 62"/>
                    <a:gd name="T34" fmla="*/ 2 w 64"/>
                    <a:gd name="T35" fmla="*/ 18 h 62"/>
                    <a:gd name="T36" fmla="*/ 0 w 64"/>
                    <a:gd name="T37" fmla="*/ 32 h 62"/>
                    <a:gd name="T38" fmla="*/ 0 w 64"/>
                    <a:gd name="T39" fmla="*/ 32 h 62"/>
                    <a:gd name="T40" fmla="*/ 2 w 64"/>
                    <a:gd name="T41" fmla="*/ 44 h 62"/>
                    <a:gd name="T42" fmla="*/ 10 w 64"/>
                    <a:gd name="T43" fmla="*/ 54 h 62"/>
                    <a:gd name="T44" fmla="*/ 10 w 64"/>
                    <a:gd name="T45" fmla="*/ 54 h 62"/>
                    <a:gd name="T46" fmla="*/ 14 w 64"/>
                    <a:gd name="T47" fmla="*/ 58 h 62"/>
                    <a:gd name="T48" fmla="*/ 20 w 64"/>
                    <a:gd name="T49" fmla="*/ 60 h 62"/>
                    <a:gd name="T50" fmla="*/ 26 w 64"/>
                    <a:gd name="T51" fmla="*/ 62 h 62"/>
                    <a:gd name="T52" fmla="*/ 32 w 64"/>
                    <a:gd name="T53" fmla="*/ 62 h 62"/>
                    <a:gd name="T54" fmla="*/ 32 w 64"/>
                    <a:gd name="T55" fmla="*/ 62 h 62"/>
                    <a:gd name="T56" fmla="*/ 38 w 64"/>
                    <a:gd name="T57" fmla="*/ 62 h 62"/>
                    <a:gd name="T58" fmla="*/ 44 w 64"/>
                    <a:gd name="T59" fmla="*/ 60 h 62"/>
                    <a:gd name="T60" fmla="*/ 48 w 64"/>
                    <a:gd name="T61" fmla="*/ 58 h 62"/>
                    <a:gd name="T62" fmla="*/ 54 w 64"/>
                    <a:gd name="T63" fmla="*/ 54 h 62"/>
                    <a:gd name="T64" fmla="*/ 54 w 64"/>
                    <a:gd name="T65" fmla="*/ 54 h 62"/>
                    <a:gd name="T66" fmla="*/ 58 w 64"/>
                    <a:gd name="T67" fmla="*/ 48 h 62"/>
                    <a:gd name="T68" fmla="*/ 60 w 64"/>
                    <a:gd name="T69" fmla="*/ 44 h 62"/>
                    <a:gd name="T70" fmla="*/ 62 w 64"/>
                    <a:gd name="T71" fmla="*/ 38 h 62"/>
                    <a:gd name="T72" fmla="*/ 64 w 64"/>
                    <a:gd name="T73" fmla="*/ 32 h 62"/>
                    <a:gd name="T74" fmla="*/ 64 w 64"/>
                    <a:gd name="T75" fmla="*/ 32 h 62"/>
                    <a:gd name="T76" fmla="*/ 64 w 64"/>
                    <a:gd name="T77" fmla="*/ 32 h 62"/>
                    <a:gd name="T78" fmla="*/ 64 w 64"/>
                    <a:gd name="T79" fmla="*/ 3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4" h="62">
                      <a:moveTo>
                        <a:pt x="64" y="32"/>
                      </a:moveTo>
                      <a:lnTo>
                        <a:pt x="64" y="32"/>
                      </a:lnTo>
                      <a:lnTo>
                        <a:pt x="62" y="24"/>
                      </a:lnTo>
                      <a:lnTo>
                        <a:pt x="60" y="18"/>
                      </a:lnTo>
                      <a:lnTo>
                        <a:pt x="58" y="14"/>
                      </a:lnTo>
                      <a:lnTo>
                        <a:pt x="54" y="8"/>
                      </a:lnTo>
                      <a:lnTo>
                        <a:pt x="54" y="8"/>
                      </a:lnTo>
                      <a:lnTo>
                        <a:pt x="48" y="4"/>
                      </a:lnTo>
                      <a:lnTo>
                        <a:pt x="44" y="2"/>
                      </a:lnTo>
                      <a:lnTo>
                        <a:pt x="38" y="0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26" y="0"/>
                      </a:lnTo>
                      <a:lnTo>
                        <a:pt x="20" y="2"/>
                      </a:lnTo>
                      <a:lnTo>
                        <a:pt x="14" y="4"/>
                      </a:lnTo>
                      <a:lnTo>
                        <a:pt x="10" y="8"/>
                      </a:lnTo>
                      <a:lnTo>
                        <a:pt x="10" y="8"/>
                      </a:lnTo>
                      <a:lnTo>
                        <a:pt x="2" y="18"/>
                      </a:lnTo>
                      <a:lnTo>
                        <a:pt x="0" y="32"/>
                      </a:lnTo>
                      <a:lnTo>
                        <a:pt x="0" y="32"/>
                      </a:lnTo>
                      <a:lnTo>
                        <a:pt x="2" y="44"/>
                      </a:lnTo>
                      <a:lnTo>
                        <a:pt x="10" y="54"/>
                      </a:lnTo>
                      <a:lnTo>
                        <a:pt x="10" y="54"/>
                      </a:lnTo>
                      <a:lnTo>
                        <a:pt x="14" y="58"/>
                      </a:lnTo>
                      <a:lnTo>
                        <a:pt x="20" y="60"/>
                      </a:lnTo>
                      <a:lnTo>
                        <a:pt x="26" y="62"/>
                      </a:lnTo>
                      <a:lnTo>
                        <a:pt x="32" y="62"/>
                      </a:lnTo>
                      <a:lnTo>
                        <a:pt x="32" y="62"/>
                      </a:lnTo>
                      <a:lnTo>
                        <a:pt x="38" y="62"/>
                      </a:lnTo>
                      <a:lnTo>
                        <a:pt x="44" y="60"/>
                      </a:lnTo>
                      <a:lnTo>
                        <a:pt x="48" y="58"/>
                      </a:lnTo>
                      <a:lnTo>
                        <a:pt x="54" y="54"/>
                      </a:lnTo>
                      <a:lnTo>
                        <a:pt x="54" y="54"/>
                      </a:lnTo>
                      <a:lnTo>
                        <a:pt x="58" y="48"/>
                      </a:lnTo>
                      <a:lnTo>
                        <a:pt x="60" y="44"/>
                      </a:lnTo>
                      <a:lnTo>
                        <a:pt x="62" y="38"/>
                      </a:lnTo>
                      <a:lnTo>
                        <a:pt x="64" y="32"/>
                      </a:lnTo>
                      <a:lnTo>
                        <a:pt x="64" y="32"/>
                      </a:lnTo>
                      <a:close/>
                      <a:moveTo>
                        <a:pt x="64" y="32"/>
                      </a:moveTo>
                      <a:lnTo>
                        <a:pt x="64" y="32"/>
                      </a:lnTo>
                      <a:close/>
                    </a:path>
                  </a:pathLst>
                </a:custGeom>
                <a:solidFill>
                  <a:srgbClr val="D1D0C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altLang="en-US">
                    <a:solidFill>
                      <a:prstClr val="black"/>
                    </a:solidFill>
                    <a:latin typeface="Calibri Light"/>
                  </a:endParaRPr>
                </a:p>
              </p:txBody>
            </p:sp>
          </p:grpSp>
          <p:sp>
            <p:nvSpPr>
              <p:cNvPr id="113" name="Freeform 117"/>
              <p:cNvSpPr>
                <a:spLocks/>
              </p:cNvSpPr>
              <p:nvPr/>
            </p:nvSpPr>
            <p:spPr bwMode="auto">
              <a:xfrm>
                <a:off x="5184781" y="5097845"/>
                <a:ext cx="322776" cy="615146"/>
              </a:xfrm>
              <a:custGeom>
                <a:avLst/>
                <a:gdLst>
                  <a:gd name="T0" fmla="*/ 0 w 138"/>
                  <a:gd name="T1" fmla="*/ 0 h 263"/>
                  <a:gd name="T2" fmla="*/ 0 w 138"/>
                  <a:gd name="T3" fmla="*/ 0 h 263"/>
                  <a:gd name="T4" fmla="*/ 0 w 138"/>
                  <a:gd name="T5" fmla="*/ 0 h 263"/>
                  <a:gd name="T6" fmla="*/ 0 w 138"/>
                  <a:gd name="T7" fmla="*/ 94 h 263"/>
                  <a:gd name="T8" fmla="*/ 0 w 138"/>
                  <a:gd name="T9" fmla="*/ 94 h 263"/>
                  <a:gd name="T10" fmla="*/ 0 w 138"/>
                  <a:gd name="T11" fmla="*/ 100 h 263"/>
                  <a:gd name="T12" fmla="*/ 6 w 138"/>
                  <a:gd name="T13" fmla="*/ 106 h 263"/>
                  <a:gd name="T14" fmla="*/ 6 w 138"/>
                  <a:gd name="T15" fmla="*/ 106 h 263"/>
                  <a:gd name="T16" fmla="*/ 12 w 138"/>
                  <a:gd name="T17" fmla="*/ 108 h 263"/>
                  <a:gd name="T18" fmla="*/ 16 w 138"/>
                  <a:gd name="T19" fmla="*/ 106 h 263"/>
                  <a:gd name="T20" fmla="*/ 16 w 138"/>
                  <a:gd name="T21" fmla="*/ 106 h 263"/>
                  <a:gd name="T22" fmla="*/ 22 w 138"/>
                  <a:gd name="T23" fmla="*/ 100 h 263"/>
                  <a:gd name="T24" fmla="*/ 22 w 138"/>
                  <a:gd name="T25" fmla="*/ 94 h 263"/>
                  <a:gd name="T26" fmla="*/ 22 w 138"/>
                  <a:gd name="T27" fmla="*/ 2 h 263"/>
                  <a:gd name="T28" fmla="*/ 30 w 138"/>
                  <a:gd name="T29" fmla="*/ 2 h 263"/>
                  <a:gd name="T30" fmla="*/ 30 w 138"/>
                  <a:gd name="T31" fmla="*/ 247 h 263"/>
                  <a:gd name="T32" fmla="*/ 30 w 138"/>
                  <a:gd name="T33" fmla="*/ 247 h 263"/>
                  <a:gd name="T34" fmla="*/ 32 w 138"/>
                  <a:gd name="T35" fmla="*/ 253 h 263"/>
                  <a:gd name="T36" fmla="*/ 34 w 138"/>
                  <a:gd name="T37" fmla="*/ 259 h 263"/>
                  <a:gd name="T38" fmla="*/ 38 w 138"/>
                  <a:gd name="T39" fmla="*/ 261 h 263"/>
                  <a:gd name="T40" fmla="*/ 46 w 138"/>
                  <a:gd name="T41" fmla="*/ 263 h 263"/>
                  <a:gd name="T42" fmla="*/ 46 w 138"/>
                  <a:gd name="T43" fmla="*/ 263 h 263"/>
                  <a:gd name="T44" fmla="*/ 52 w 138"/>
                  <a:gd name="T45" fmla="*/ 261 h 263"/>
                  <a:gd name="T46" fmla="*/ 56 w 138"/>
                  <a:gd name="T47" fmla="*/ 259 h 263"/>
                  <a:gd name="T48" fmla="*/ 60 w 138"/>
                  <a:gd name="T49" fmla="*/ 253 h 263"/>
                  <a:gd name="T50" fmla="*/ 60 w 138"/>
                  <a:gd name="T51" fmla="*/ 247 h 263"/>
                  <a:gd name="T52" fmla="*/ 60 w 138"/>
                  <a:gd name="T53" fmla="*/ 102 h 263"/>
                  <a:gd name="T54" fmla="*/ 76 w 138"/>
                  <a:gd name="T55" fmla="*/ 102 h 263"/>
                  <a:gd name="T56" fmla="*/ 76 w 138"/>
                  <a:gd name="T57" fmla="*/ 247 h 263"/>
                  <a:gd name="T58" fmla="*/ 76 w 138"/>
                  <a:gd name="T59" fmla="*/ 247 h 263"/>
                  <a:gd name="T60" fmla="*/ 78 w 138"/>
                  <a:gd name="T61" fmla="*/ 253 h 263"/>
                  <a:gd name="T62" fmla="*/ 80 w 138"/>
                  <a:gd name="T63" fmla="*/ 259 h 263"/>
                  <a:gd name="T64" fmla="*/ 86 w 138"/>
                  <a:gd name="T65" fmla="*/ 261 h 263"/>
                  <a:gd name="T66" fmla="*/ 92 w 138"/>
                  <a:gd name="T67" fmla="*/ 263 h 263"/>
                  <a:gd name="T68" fmla="*/ 92 w 138"/>
                  <a:gd name="T69" fmla="*/ 263 h 263"/>
                  <a:gd name="T70" fmla="*/ 98 w 138"/>
                  <a:gd name="T71" fmla="*/ 261 h 263"/>
                  <a:gd name="T72" fmla="*/ 104 w 138"/>
                  <a:gd name="T73" fmla="*/ 259 h 263"/>
                  <a:gd name="T74" fmla="*/ 106 w 138"/>
                  <a:gd name="T75" fmla="*/ 253 h 263"/>
                  <a:gd name="T76" fmla="*/ 108 w 138"/>
                  <a:gd name="T77" fmla="*/ 247 h 263"/>
                  <a:gd name="T78" fmla="*/ 108 w 138"/>
                  <a:gd name="T79" fmla="*/ 2 h 263"/>
                  <a:gd name="T80" fmla="*/ 114 w 138"/>
                  <a:gd name="T81" fmla="*/ 2 h 263"/>
                  <a:gd name="T82" fmla="*/ 114 w 138"/>
                  <a:gd name="T83" fmla="*/ 94 h 263"/>
                  <a:gd name="T84" fmla="*/ 114 w 138"/>
                  <a:gd name="T85" fmla="*/ 94 h 263"/>
                  <a:gd name="T86" fmla="*/ 116 w 138"/>
                  <a:gd name="T87" fmla="*/ 100 h 263"/>
                  <a:gd name="T88" fmla="*/ 120 w 138"/>
                  <a:gd name="T89" fmla="*/ 104 h 263"/>
                  <a:gd name="T90" fmla="*/ 120 w 138"/>
                  <a:gd name="T91" fmla="*/ 104 h 263"/>
                  <a:gd name="T92" fmla="*/ 126 w 138"/>
                  <a:gd name="T93" fmla="*/ 106 h 263"/>
                  <a:gd name="T94" fmla="*/ 132 w 138"/>
                  <a:gd name="T95" fmla="*/ 104 h 263"/>
                  <a:gd name="T96" fmla="*/ 132 w 138"/>
                  <a:gd name="T97" fmla="*/ 104 h 263"/>
                  <a:gd name="T98" fmla="*/ 136 w 138"/>
                  <a:gd name="T99" fmla="*/ 100 h 263"/>
                  <a:gd name="T100" fmla="*/ 138 w 138"/>
                  <a:gd name="T101" fmla="*/ 94 h 263"/>
                  <a:gd name="T102" fmla="*/ 138 w 138"/>
                  <a:gd name="T103" fmla="*/ 0 h 263"/>
                  <a:gd name="T104" fmla="*/ 0 w 138"/>
                  <a:gd name="T105" fmla="*/ 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8" h="263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0" y="100"/>
                    </a:lnTo>
                    <a:lnTo>
                      <a:pt x="6" y="106"/>
                    </a:lnTo>
                    <a:lnTo>
                      <a:pt x="6" y="106"/>
                    </a:lnTo>
                    <a:lnTo>
                      <a:pt x="12" y="108"/>
                    </a:lnTo>
                    <a:lnTo>
                      <a:pt x="16" y="106"/>
                    </a:lnTo>
                    <a:lnTo>
                      <a:pt x="16" y="106"/>
                    </a:lnTo>
                    <a:lnTo>
                      <a:pt x="22" y="100"/>
                    </a:lnTo>
                    <a:lnTo>
                      <a:pt x="22" y="94"/>
                    </a:lnTo>
                    <a:lnTo>
                      <a:pt x="22" y="2"/>
                    </a:lnTo>
                    <a:lnTo>
                      <a:pt x="30" y="2"/>
                    </a:lnTo>
                    <a:lnTo>
                      <a:pt x="30" y="247"/>
                    </a:lnTo>
                    <a:lnTo>
                      <a:pt x="30" y="247"/>
                    </a:lnTo>
                    <a:lnTo>
                      <a:pt x="32" y="253"/>
                    </a:lnTo>
                    <a:lnTo>
                      <a:pt x="34" y="259"/>
                    </a:lnTo>
                    <a:lnTo>
                      <a:pt x="38" y="261"/>
                    </a:lnTo>
                    <a:lnTo>
                      <a:pt x="46" y="263"/>
                    </a:lnTo>
                    <a:lnTo>
                      <a:pt x="46" y="263"/>
                    </a:lnTo>
                    <a:lnTo>
                      <a:pt x="52" y="261"/>
                    </a:lnTo>
                    <a:lnTo>
                      <a:pt x="56" y="259"/>
                    </a:lnTo>
                    <a:lnTo>
                      <a:pt x="60" y="253"/>
                    </a:lnTo>
                    <a:lnTo>
                      <a:pt x="60" y="247"/>
                    </a:lnTo>
                    <a:lnTo>
                      <a:pt x="60" y="102"/>
                    </a:lnTo>
                    <a:lnTo>
                      <a:pt x="76" y="102"/>
                    </a:lnTo>
                    <a:lnTo>
                      <a:pt x="76" y="247"/>
                    </a:lnTo>
                    <a:lnTo>
                      <a:pt x="76" y="247"/>
                    </a:lnTo>
                    <a:lnTo>
                      <a:pt x="78" y="253"/>
                    </a:lnTo>
                    <a:lnTo>
                      <a:pt x="80" y="259"/>
                    </a:lnTo>
                    <a:lnTo>
                      <a:pt x="86" y="261"/>
                    </a:lnTo>
                    <a:lnTo>
                      <a:pt x="92" y="263"/>
                    </a:lnTo>
                    <a:lnTo>
                      <a:pt x="92" y="263"/>
                    </a:lnTo>
                    <a:lnTo>
                      <a:pt x="98" y="261"/>
                    </a:lnTo>
                    <a:lnTo>
                      <a:pt x="104" y="259"/>
                    </a:lnTo>
                    <a:lnTo>
                      <a:pt x="106" y="253"/>
                    </a:lnTo>
                    <a:lnTo>
                      <a:pt x="108" y="247"/>
                    </a:lnTo>
                    <a:lnTo>
                      <a:pt x="108" y="2"/>
                    </a:lnTo>
                    <a:lnTo>
                      <a:pt x="114" y="2"/>
                    </a:lnTo>
                    <a:lnTo>
                      <a:pt x="114" y="94"/>
                    </a:lnTo>
                    <a:lnTo>
                      <a:pt x="114" y="94"/>
                    </a:lnTo>
                    <a:lnTo>
                      <a:pt x="116" y="100"/>
                    </a:lnTo>
                    <a:lnTo>
                      <a:pt x="120" y="104"/>
                    </a:lnTo>
                    <a:lnTo>
                      <a:pt x="120" y="104"/>
                    </a:lnTo>
                    <a:lnTo>
                      <a:pt x="126" y="106"/>
                    </a:lnTo>
                    <a:lnTo>
                      <a:pt x="132" y="104"/>
                    </a:lnTo>
                    <a:lnTo>
                      <a:pt x="132" y="104"/>
                    </a:lnTo>
                    <a:lnTo>
                      <a:pt x="136" y="100"/>
                    </a:lnTo>
                    <a:lnTo>
                      <a:pt x="138" y="94"/>
                    </a:lnTo>
                    <a:lnTo>
                      <a:pt x="1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pic>
          <p:nvPicPr>
            <p:cNvPr id="114" name="Picture 5" descr="E:\PNG\화살표\화살살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V="1">
              <a:off x="2313313" y="3954933"/>
              <a:ext cx="871522" cy="683752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6">
                  <a:alpha val="0"/>
                </a:schemeClr>
              </a:glow>
            </a:effectLst>
            <a:extLst/>
          </p:spPr>
        </p:pic>
        <p:sp>
          <p:nvSpPr>
            <p:cNvPr id="118" name="직사각형 117"/>
            <p:cNvSpPr/>
            <p:nvPr/>
          </p:nvSpPr>
          <p:spPr>
            <a:xfrm>
              <a:off x="755576" y="3996231"/>
              <a:ext cx="1853534" cy="607809"/>
            </a:xfrm>
            <a:prstGeom prst="rect">
              <a:avLst/>
            </a:prstGeom>
            <a:noFill/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000" b="1" dirty="0">
                <a:solidFill>
                  <a:srgbClr val="0000FF"/>
                </a:solidFill>
              </a:endParaRPr>
            </a:p>
          </p:txBody>
        </p:sp>
      </p:grpSp>
      <p:sp>
        <p:nvSpPr>
          <p:cNvPr id="119" name="TextBox 118"/>
          <p:cNvSpPr txBox="1"/>
          <p:nvPr/>
        </p:nvSpPr>
        <p:spPr>
          <a:xfrm>
            <a:off x="810950" y="4661207"/>
            <a:ext cx="1742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※ 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우수 조 포상 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공통 인원</a:t>
            </a:r>
            <a:r>
              <a:rPr lang="en-US" altLang="ko-KR" sz="1000" dirty="0" smtClean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1000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770931" y="4661206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accent1"/>
                </a:solidFill>
                <a:latin typeface="+mj-ea"/>
                <a:ea typeface="+mj-ea"/>
              </a:rPr>
              <a:t>※ </a:t>
            </a:r>
            <a:r>
              <a:rPr lang="ko-KR" altLang="en-US" sz="1000" dirty="0" smtClean="0">
                <a:solidFill>
                  <a:schemeClr val="accent1"/>
                </a:solidFill>
                <a:latin typeface="+mj-ea"/>
                <a:ea typeface="+mj-ea"/>
              </a:rPr>
              <a:t>개별 평가 확대</a:t>
            </a:r>
            <a:endParaRPr lang="ko-KR" altLang="en-US" sz="10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xmlns="" id="{E483409C-B921-45DA-96A3-AF3189D44DF4}"/>
              </a:ext>
            </a:extLst>
          </p:cNvPr>
          <p:cNvGrpSpPr/>
          <p:nvPr/>
        </p:nvGrpSpPr>
        <p:grpSpPr>
          <a:xfrm flipH="1">
            <a:off x="4796821" y="3607222"/>
            <a:ext cx="4148073" cy="1421567"/>
            <a:chOff x="6311401" y="2740869"/>
            <a:chExt cx="3585336" cy="1421567"/>
          </a:xfrm>
        </p:grpSpPr>
        <p:sp>
          <p:nvSpPr>
            <p:cNvPr id="123" name="TextBox 197"/>
            <p:cNvSpPr txBox="1"/>
            <p:nvPr/>
          </p:nvSpPr>
          <p:spPr>
            <a:xfrm>
              <a:off x="6424175" y="3146773"/>
              <a:ext cx="3140180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latinLnBrk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당월 실적 반영 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40%  -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각 공정 별 작업자 실적 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 latinLnBrk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현장 관리자 반영 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40% - 3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정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5S ,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근무태도 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,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업무 능력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 latinLnBrk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근태 관리 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20%  -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기본 출퇴근 근태 업무 중요도 확인</a:t>
              </a:r>
              <a:endParaRPr lang="en-US" altLang="ko-KR" sz="1000" dirty="0" smtClean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marL="285750" indent="-285750" latinLnBrk="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간접 </a:t>
              </a:r>
              <a:r>
                <a:rPr lang="en-US" altLang="ko-KR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– </a:t>
              </a:r>
              <a:r>
                <a:rPr lang="ko-KR" altLang="en-US" sz="10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각 직무의 업무 지시 수행 달성에 따른 평가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xmlns="" id="{A3C170E4-8F0C-42A2-9274-DC9690E18D4C}"/>
                </a:ext>
              </a:extLst>
            </p:cNvPr>
            <p:cNvGrpSpPr/>
            <p:nvPr/>
          </p:nvGrpSpPr>
          <p:grpSpPr>
            <a:xfrm>
              <a:off x="6311401" y="2740869"/>
              <a:ext cx="3585336" cy="424714"/>
              <a:chOff x="6311401" y="2740869"/>
              <a:chExt cx="3585336" cy="424714"/>
            </a:xfrm>
          </p:grpSpPr>
          <p:sp>
            <p:nvSpPr>
              <p:cNvPr id="125" name="Freeform 29"/>
              <p:cNvSpPr>
                <a:spLocks/>
              </p:cNvSpPr>
              <p:nvPr/>
            </p:nvSpPr>
            <p:spPr bwMode="auto">
              <a:xfrm flipH="1">
                <a:off x="9178875" y="2740869"/>
                <a:ext cx="673471" cy="424714"/>
              </a:xfrm>
              <a:custGeom>
                <a:avLst/>
                <a:gdLst>
                  <a:gd name="T0" fmla="*/ 474 w 474"/>
                  <a:gd name="T1" fmla="*/ 237 h 474"/>
                  <a:gd name="T2" fmla="*/ 470 w 474"/>
                  <a:gd name="T3" fmla="*/ 285 h 474"/>
                  <a:gd name="T4" fmla="*/ 457 w 474"/>
                  <a:gd name="T5" fmla="*/ 330 h 474"/>
                  <a:gd name="T6" fmla="*/ 434 w 474"/>
                  <a:gd name="T7" fmla="*/ 370 h 474"/>
                  <a:gd name="T8" fmla="*/ 406 w 474"/>
                  <a:gd name="T9" fmla="*/ 406 h 474"/>
                  <a:gd name="T10" fmla="*/ 370 w 474"/>
                  <a:gd name="T11" fmla="*/ 433 h 474"/>
                  <a:gd name="T12" fmla="*/ 330 w 474"/>
                  <a:gd name="T13" fmla="*/ 457 h 474"/>
                  <a:gd name="T14" fmla="*/ 286 w 474"/>
                  <a:gd name="T15" fmla="*/ 469 h 474"/>
                  <a:gd name="T16" fmla="*/ 237 w 474"/>
                  <a:gd name="T17" fmla="*/ 474 h 474"/>
                  <a:gd name="T18" fmla="*/ 214 w 474"/>
                  <a:gd name="T19" fmla="*/ 474 h 474"/>
                  <a:gd name="T20" fmla="*/ 167 w 474"/>
                  <a:gd name="T21" fmla="*/ 463 h 474"/>
                  <a:gd name="T22" fmla="*/ 125 w 474"/>
                  <a:gd name="T23" fmla="*/ 446 h 474"/>
                  <a:gd name="T24" fmla="*/ 87 w 474"/>
                  <a:gd name="T25" fmla="*/ 421 h 474"/>
                  <a:gd name="T26" fmla="*/ 55 w 474"/>
                  <a:gd name="T27" fmla="*/ 389 h 474"/>
                  <a:gd name="T28" fmla="*/ 28 w 474"/>
                  <a:gd name="T29" fmla="*/ 351 h 474"/>
                  <a:gd name="T30" fmla="*/ 11 w 474"/>
                  <a:gd name="T31" fmla="*/ 308 h 474"/>
                  <a:gd name="T32" fmla="*/ 2 w 474"/>
                  <a:gd name="T33" fmla="*/ 262 h 474"/>
                  <a:gd name="T34" fmla="*/ 0 w 474"/>
                  <a:gd name="T35" fmla="*/ 237 h 474"/>
                  <a:gd name="T36" fmla="*/ 4 w 474"/>
                  <a:gd name="T37" fmla="*/ 190 h 474"/>
                  <a:gd name="T38" fmla="*/ 19 w 474"/>
                  <a:gd name="T39" fmla="*/ 146 h 474"/>
                  <a:gd name="T40" fmla="*/ 40 w 474"/>
                  <a:gd name="T41" fmla="*/ 103 h 474"/>
                  <a:gd name="T42" fmla="*/ 70 w 474"/>
                  <a:gd name="T43" fmla="*/ 69 h 474"/>
                  <a:gd name="T44" fmla="*/ 104 w 474"/>
                  <a:gd name="T45" fmla="*/ 40 h 474"/>
                  <a:gd name="T46" fmla="*/ 146 w 474"/>
                  <a:gd name="T47" fmla="*/ 19 h 474"/>
                  <a:gd name="T48" fmla="*/ 191 w 474"/>
                  <a:gd name="T49" fmla="*/ 4 h 474"/>
                  <a:gd name="T50" fmla="*/ 237 w 474"/>
                  <a:gd name="T51" fmla="*/ 0 h 474"/>
                  <a:gd name="T52" fmla="*/ 262 w 474"/>
                  <a:gd name="T53" fmla="*/ 2 h 474"/>
                  <a:gd name="T54" fmla="*/ 309 w 474"/>
                  <a:gd name="T55" fmla="*/ 10 h 474"/>
                  <a:gd name="T56" fmla="*/ 351 w 474"/>
                  <a:gd name="T57" fmla="*/ 29 h 474"/>
                  <a:gd name="T58" fmla="*/ 389 w 474"/>
                  <a:gd name="T59" fmla="*/ 55 h 474"/>
                  <a:gd name="T60" fmla="*/ 421 w 474"/>
                  <a:gd name="T61" fmla="*/ 86 h 474"/>
                  <a:gd name="T62" fmla="*/ 446 w 474"/>
                  <a:gd name="T63" fmla="*/ 124 h 474"/>
                  <a:gd name="T64" fmla="*/ 463 w 474"/>
                  <a:gd name="T65" fmla="*/ 167 h 474"/>
                  <a:gd name="T66" fmla="*/ 474 w 474"/>
                  <a:gd name="T67" fmla="*/ 213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74" h="474">
                    <a:moveTo>
                      <a:pt x="474" y="237"/>
                    </a:moveTo>
                    <a:lnTo>
                      <a:pt x="474" y="237"/>
                    </a:lnTo>
                    <a:lnTo>
                      <a:pt x="474" y="262"/>
                    </a:lnTo>
                    <a:lnTo>
                      <a:pt x="470" y="285"/>
                    </a:lnTo>
                    <a:lnTo>
                      <a:pt x="463" y="308"/>
                    </a:lnTo>
                    <a:lnTo>
                      <a:pt x="457" y="330"/>
                    </a:lnTo>
                    <a:lnTo>
                      <a:pt x="446" y="351"/>
                    </a:lnTo>
                    <a:lnTo>
                      <a:pt x="434" y="370"/>
                    </a:lnTo>
                    <a:lnTo>
                      <a:pt x="421" y="389"/>
                    </a:lnTo>
                    <a:lnTo>
                      <a:pt x="406" y="406"/>
                    </a:lnTo>
                    <a:lnTo>
                      <a:pt x="389" y="421"/>
                    </a:lnTo>
                    <a:lnTo>
                      <a:pt x="370" y="433"/>
                    </a:lnTo>
                    <a:lnTo>
                      <a:pt x="351" y="446"/>
                    </a:lnTo>
                    <a:lnTo>
                      <a:pt x="330" y="457"/>
                    </a:lnTo>
                    <a:lnTo>
                      <a:pt x="309" y="463"/>
                    </a:lnTo>
                    <a:lnTo>
                      <a:pt x="286" y="469"/>
                    </a:lnTo>
                    <a:lnTo>
                      <a:pt x="262" y="474"/>
                    </a:lnTo>
                    <a:lnTo>
                      <a:pt x="237" y="474"/>
                    </a:lnTo>
                    <a:lnTo>
                      <a:pt x="237" y="474"/>
                    </a:lnTo>
                    <a:lnTo>
                      <a:pt x="214" y="474"/>
                    </a:lnTo>
                    <a:lnTo>
                      <a:pt x="191" y="469"/>
                    </a:lnTo>
                    <a:lnTo>
                      <a:pt x="167" y="463"/>
                    </a:lnTo>
                    <a:lnTo>
                      <a:pt x="146" y="457"/>
                    </a:lnTo>
                    <a:lnTo>
                      <a:pt x="125" y="446"/>
                    </a:lnTo>
                    <a:lnTo>
                      <a:pt x="104" y="433"/>
                    </a:lnTo>
                    <a:lnTo>
                      <a:pt x="87" y="421"/>
                    </a:lnTo>
                    <a:lnTo>
                      <a:pt x="70" y="406"/>
                    </a:lnTo>
                    <a:lnTo>
                      <a:pt x="55" y="389"/>
                    </a:lnTo>
                    <a:lnTo>
                      <a:pt x="40" y="370"/>
                    </a:lnTo>
                    <a:lnTo>
                      <a:pt x="28" y="351"/>
                    </a:lnTo>
                    <a:lnTo>
                      <a:pt x="19" y="330"/>
                    </a:lnTo>
                    <a:lnTo>
                      <a:pt x="11" y="308"/>
                    </a:lnTo>
                    <a:lnTo>
                      <a:pt x="4" y="285"/>
                    </a:lnTo>
                    <a:lnTo>
                      <a:pt x="2" y="262"/>
                    </a:lnTo>
                    <a:lnTo>
                      <a:pt x="0" y="237"/>
                    </a:lnTo>
                    <a:lnTo>
                      <a:pt x="0" y="237"/>
                    </a:lnTo>
                    <a:lnTo>
                      <a:pt x="2" y="213"/>
                    </a:lnTo>
                    <a:lnTo>
                      <a:pt x="4" y="190"/>
                    </a:lnTo>
                    <a:lnTo>
                      <a:pt x="11" y="167"/>
                    </a:lnTo>
                    <a:lnTo>
                      <a:pt x="19" y="146"/>
                    </a:lnTo>
                    <a:lnTo>
                      <a:pt x="28" y="124"/>
                    </a:lnTo>
                    <a:lnTo>
                      <a:pt x="40" y="103"/>
                    </a:lnTo>
                    <a:lnTo>
                      <a:pt x="55" y="86"/>
                    </a:lnTo>
                    <a:lnTo>
                      <a:pt x="70" y="69"/>
                    </a:lnTo>
                    <a:lnTo>
                      <a:pt x="87" y="55"/>
                    </a:lnTo>
                    <a:lnTo>
                      <a:pt x="104" y="40"/>
                    </a:lnTo>
                    <a:lnTo>
                      <a:pt x="125" y="29"/>
                    </a:lnTo>
                    <a:lnTo>
                      <a:pt x="146" y="19"/>
                    </a:lnTo>
                    <a:lnTo>
                      <a:pt x="167" y="10"/>
                    </a:lnTo>
                    <a:lnTo>
                      <a:pt x="191" y="4"/>
                    </a:lnTo>
                    <a:lnTo>
                      <a:pt x="214" y="2"/>
                    </a:lnTo>
                    <a:lnTo>
                      <a:pt x="237" y="0"/>
                    </a:lnTo>
                    <a:lnTo>
                      <a:pt x="237" y="0"/>
                    </a:lnTo>
                    <a:lnTo>
                      <a:pt x="262" y="2"/>
                    </a:lnTo>
                    <a:lnTo>
                      <a:pt x="286" y="4"/>
                    </a:lnTo>
                    <a:lnTo>
                      <a:pt x="309" y="10"/>
                    </a:lnTo>
                    <a:lnTo>
                      <a:pt x="330" y="19"/>
                    </a:lnTo>
                    <a:lnTo>
                      <a:pt x="351" y="29"/>
                    </a:lnTo>
                    <a:lnTo>
                      <a:pt x="370" y="40"/>
                    </a:lnTo>
                    <a:lnTo>
                      <a:pt x="389" y="55"/>
                    </a:lnTo>
                    <a:lnTo>
                      <a:pt x="406" y="69"/>
                    </a:lnTo>
                    <a:lnTo>
                      <a:pt x="421" y="86"/>
                    </a:lnTo>
                    <a:lnTo>
                      <a:pt x="434" y="103"/>
                    </a:lnTo>
                    <a:lnTo>
                      <a:pt x="446" y="124"/>
                    </a:lnTo>
                    <a:lnTo>
                      <a:pt x="457" y="146"/>
                    </a:lnTo>
                    <a:lnTo>
                      <a:pt x="463" y="167"/>
                    </a:lnTo>
                    <a:lnTo>
                      <a:pt x="470" y="190"/>
                    </a:lnTo>
                    <a:lnTo>
                      <a:pt x="474" y="213"/>
                    </a:lnTo>
                    <a:lnTo>
                      <a:pt x="474" y="237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26" name="직사각형 125">
                <a:extLst>
                  <a:ext uri="{FF2B5EF4-FFF2-40B4-BE49-F238E27FC236}">
                    <a16:creationId xmlns:a16="http://schemas.microsoft.com/office/drawing/2014/main" xmlns="" id="{92B6CED6-21F0-475D-AE96-C180ED66759E}"/>
                  </a:ext>
                </a:extLst>
              </p:cNvPr>
              <p:cNvSpPr/>
              <p:nvPr/>
            </p:nvSpPr>
            <p:spPr>
              <a:xfrm>
                <a:off x="6311401" y="2835058"/>
                <a:ext cx="3252955" cy="259715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sp>
            <p:nvSpPr>
              <p:cNvPr id="127" name="Text Box 8"/>
              <p:cNvSpPr txBox="1">
                <a:spLocks noChangeArrowheads="1"/>
              </p:cNvSpPr>
              <p:nvPr/>
            </p:nvSpPr>
            <p:spPr bwMode="auto">
              <a:xfrm>
                <a:off x="6661543" y="2818538"/>
                <a:ext cx="266544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업무 실적 개별 확대 적용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 </a:t>
                </a:r>
                <a:endParaRPr lang="en-US" altLang="ko-KR" sz="14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28" name="Text Box 8"/>
              <p:cNvSpPr txBox="1">
                <a:spLocks noChangeArrowheads="1"/>
              </p:cNvSpPr>
              <p:nvPr/>
            </p:nvSpPr>
            <p:spPr bwMode="auto">
              <a:xfrm>
                <a:off x="9120362" y="2818537"/>
                <a:ext cx="776375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ko-KR" altLang="en-US" sz="1400" b="1" dirty="0" smtClean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직</a:t>
                </a:r>
                <a:r>
                  <a:rPr lang="en-US" altLang="ko-KR" sz="1400" b="1" dirty="0" smtClean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/</a:t>
                </a:r>
                <a:r>
                  <a:rPr lang="ko-KR" altLang="en-US" sz="1400" b="1" dirty="0" smtClean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간접</a:t>
                </a:r>
                <a:endParaRPr lang="en-US" altLang="ko-KR" sz="1400" b="1" dirty="0">
                  <a:solidFill>
                    <a:schemeClr val="bg1"/>
                  </a:solidFill>
                  <a:latin typeface="Calibri" panose="020F0502020204030204" pitchFamily="34" charset="0"/>
                </a:endParaRPr>
              </a:p>
            </p:txBody>
          </p:sp>
        </p:grpSp>
      </p:grpSp>
      <p:sp>
        <p:nvSpPr>
          <p:cNvPr id="129" name="직사각형 128"/>
          <p:cNvSpPr/>
          <p:nvPr/>
        </p:nvSpPr>
        <p:spPr>
          <a:xfrm>
            <a:off x="395536" y="4824245"/>
            <a:ext cx="414896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000" b="1" dirty="0" smtClean="0">
                <a:solidFill>
                  <a:schemeClr val="accent1"/>
                </a:solidFill>
                <a:latin typeface="+mj-ea"/>
                <a:ea typeface="+mj-ea"/>
              </a:rPr>
              <a:t>동기 </a:t>
            </a:r>
            <a:r>
              <a:rPr lang="ko-KR" altLang="en-US" sz="1000" b="1" smtClean="0">
                <a:solidFill>
                  <a:schemeClr val="accent1"/>
                </a:solidFill>
                <a:latin typeface="+mj-ea"/>
                <a:ea typeface="+mj-ea"/>
              </a:rPr>
              <a:t>부여 목표의식 강화 및 개인 능력 평가에 따른 보상제도 확대</a:t>
            </a:r>
            <a:endParaRPr lang="en-US" altLang="ko-KR" sz="1000" b="1" dirty="0" smtClean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505208" y="5211006"/>
            <a:ext cx="1920719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신입</a:t>
            </a:r>
            <a:r>
              <a:rPr lang="en-US" altLang="ko-KR" sz="1000" b="1" dirty="0" smtClean="0">
                <a:latin typeface="+mj-ea"/>
                <a:ea typeface="+mj-ea"/>
              </a:rPr>
              <a:t>/</a:t>
            </a:r>
            <a:r>
              <a:rPr lang="ko-KR" altLang="en-US" sz="1000" b="1" dirty="0" smtClean="0">
                <a:latin typeface="+mj-ea"/>
                <a:ea typeface="+mj-ea"/>
              </a:rPr>
              <a:t>기존 사원 유동 개선 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146" name="Rectangle 7"/>
          <p:cNvSpPr>
            <a:spLocks noChangeArrowheads="1"/>
          </p:cNvSpPr>
          <p:nvPr/>
        </p:nvSpPr>
        <p:spPr bwMode="auto">
          <a:xfrm>
            <a:off x="1341691" y="5587830"/>
            <a:ext cx="1562152" cy="392431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주 기존</a:t>
            </a:r>
            <a:r>
              <a:rPr lang="en-US" altLang="ko-KR" sz="900" dirty="0" smtClean="0">
                <a:solidFill>
                  <a:schemeClr val="tx1"/>
                </a:solidFill>
                <a:latin typeface="+mj-ea"/>
                <a:ea typeface="+mj-ea"/>
              </a:rPr>
              <a:t>+</a:t>
            </a: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신입 배치</a:t>
            </a:r>
            <a:endParaRPr lang="en-US" altLang="ko-KR" sz="900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적응 단계 진행</a:t>
            </a:r>
            <a:endParaRPr lang="en-US" altLang="ko-KR" sz="9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7" name="Rectangle 7"/>
          <p:cNvSpPr>
            <a:spLocks noChangeArrowheads="1"/>
          </p:cNvSpPr>
          <p:nvPr/>
        </p:nvSpPr>
        <p:spPr bwMode="auto">
          <a:xfrm>
            <a:off x="3041860" y="5582603"/>
            <a:ext cx="1562152" cy="394142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면담</a:t>
            </a:r>
            <a:r>
              <a:rPr lang="en-US" altLang="ko-KR" sz="900" dirty="0" smtClean="0">
                <a:solidFill>
                  <a:schemeClr val="tx1"/>
                </a:solidFill>
                <a:latin typeface="+mj-ea"/>
                <a:ea typeface="+mj-ea"/>
              </a:rPr>
              <a:t>-</a:t>
            </a: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업무의지</a:t>
            </a:r>
            <a:r>
              <a:rPr lang="en-US" altLang="ko-KR" sz="900" dirty="0" smtClean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평가</a:t>
            </a:r>
            <a:endParaRPr lang="en-US" altLang="ko-KR" sz="9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00" dirty="0" smtClean="0">
                <a:solidFill>
                  <a:schemeClr val="tx1"/>
                </a:solidFill>
                <a:latin typeface="+mj-ea"/>
                <a:ea typeface="+mj-ea"/>
              </a:rPr>
              <a:t>LINE </a:t>
            </a: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기존사원 옆</a:t>
            </a:r>
            <a:r>
              <a:rPr lang="en-US" altLang="ko-KR" sz="900" dirty="0" smtClean="0">
                <a:solidFill>
                  <a:schemeClr val="tx1"/>
                </a:solidFill>
                <a:latin typeface="+mj-ea"/>
                <a:ea typeface="+mj-ea"/>
              </a:rPr>
              <a:t>LINE </a:t>
            </a: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배정 운영</a:t>
            </a:r>
            <a:endParaRPr lang="ko-KR" altLang="en-US" sz="8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49" name="Rectangle 7"/>
          <p:cNvSpPr>
            <a:spLocks noChangeArrowheads="1"/>
          </p:cNvSpPr>
          <p:nvPr/>
        </p:nvSpPr>
        <p:spPr bwMode="auto">
          <a:xfrm>
            <a:off x="1347762" y="6077995"/>
            <a:ext cx="1562152" cy="394181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00" dirty="0" smtClean="0">
                <a:solidFill>
                  <a:schemeClr val="accent1"/>
                </a:solidFill>
                <a:latin typeface="+mj-ea"/>
                <a:ea typeface="+mj-ea"/>
              </a:rPr>
              <a:t>정기적 면담</a:t>
            </a:r>
            <a:endParaRPr lang="en-US" altLang="ko-KR" sz="900" dirty="0" smtClean="0">
              <a:solidFill>
                <a:schemeClr val="accent1"/>
              </a:solidFill>
              <a:latin typeface="+mj-ea"/>
              <a:ea typeface="+mj-ea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소통</a:t>
            </a:r>
            <a:r>
              <a:rPr lang="en-US" altLang="ko-KR" sz="900" dirty="0" smtClean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현장</a:t>
            </a:r>
            <a:r>
              <a:rPr lang="en-US" altLang="ko-KR" sz="900" dirty="0" smtClean="0">
                <a:solidFill>
                  <a:schemeClr val="tx1"/>
                </a:solidFill>
                <a:latin typeface="+mj-ea"/>
                <a:ea typeface="+mj-ea"/>
              </a:rPr>
              <a:t>/</a:t>
            </a: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환경 </a:t>
            </a:r>
            <a:endParaRPr lang="en-US" altLang="ko-KR" sz="9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애로사항 발취</a:t>
            </a:r>
          </a:p>
        </p:txBody>
      </p:sp>
      <p:sp>
        <p:nvSpPr>
          <p:cNvPr id="150" name="Rectangle 7"/>
          <p:cNvSpPr>
            <a:spLocks noChangeArrowheads="1"/>
          </p:cNvSpPr>
          <p:nvPr/>
        </p:nvSpPr>
        <p:spPr bwMode="auto">
          <a:xfrm>
            <a:off x="3052882" y="6068712"/>
            <a:ext cx="1540108" cy="394181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635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현지관리자 육성</a:t>
            </a:r>
            <a:endParaRPr lang="en-US" altLang="ko-KR" sz="9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00" dirty="0" smtClean="0">
                <a:solidFill>
                  <a:schemeClr val="tx1"/>
                </a:solidFill>
                <a:latin typeface="+mj-ea"/>
                <a:ea typeface="+mj-ea"/>
              </a:rPr>
              <a:t>유대감 형성 강화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1520" y="116632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 smtClean="0">
                <a:latin typeface="+mn-ea"/>
                <a:ea typeface="+mn-ea"/>
              </a:rPr>
              <a:t>4-2.</a:t>
            </a:r>
            <a:r>
              <a:rPr kumimoji="0"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 </a:t>
            </a:r>
            <a:r>
              <a:rPr kumimoji="0"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직</a:t>
            </a:r>
            <a:r>
              <a:rPr kumimoji="0" lang="en-US" altLang="ko-KR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,</a:t>
            </a:r>
            <a:r>
              <a:rPr kumimoji="0" lang="ko-KR" altLang="en-US" sz="28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+mn-ea"/>
                <a:ea typeface="+mn-ea"/>
              </a:rPr>
              <a:t>간접 인력 운영 방안</a:t>
            </a:r>
            <a:endParaRPr kumimoji="0" lang="ko-KR" altLang="en-US" sz="2800" b="1" dirty="0">
              <a:ln>
                <a:solidFill>
                  <a:schemeClr val="accent1">
                    <a:alpha val="0"/>
                  </a:schemeClr>
                </a:solidFill>
              </a:ln>
              <a:latin typeface="+mn-ea"/>
              <a:ea typeface="+mn-ea"/>
            </a:endParaRPr>
          </a:p>
        </p:txBody>
      </p:sp>
      <p:sp>
        <p:nvSpPr>
          <p:cNvPr id="67" name="AutoShape 1405"/>
          <p:cNvSpPr>
            <a:spLocks noChangeArrowheads="1"/>
          </p:cNvSpPr>
          <p:nvPr/>
        </p:nvSpPr>
        <p:spPr bwMode="auto">
          <a:xfrm>
            <a:off x="251520" y="5582603"/>
            <a:ext cx="947406" cy="403386"/>
          </a:xfrm>
          <a:prstGeom prst="flowChartProcess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27432" tIns="18288" rIns="27432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ko-KR" altLang="en-US" sz="900" b="1" smtClean="0">
                <a:solidFill>
                  <a:srgbClr val="000000"/>
                </a:solidFill>
                <a:latin typeface="+mn-ea"/>
              </a:rPr>
              <a:t>신입 안정화</a:t>
            </a:r>
            <a:endParaRPr lang="en-US" altLang="ko-KR" sz="9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68" name="AutoShape 1405"/>
          <p:cNvSpPr>
            <a:spLocks noChangeArrowheads="1"/>
          </p:cNvSpPr>
          <p:nvPr/>
        </p:nvSpPr>
        <p:spPr bwMode="auto">
          <a:xfrm>
            <a:off x="251520" y="6068791"/>
            <a:ext cx="947406" cy="403386"/>
          </a:xfrm>
          <a:prstGeom prst="flowChartProcess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27432" tIns="18288" rIns="27432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ko-KR" altLang="en-US" sz="900" b="1" dirty="0" smtClean="0">
                <a:solidFill>
                  <a:srgbClr val="000000"/>
                </a:solidFill>
                <a:latin typeface="+mn-ea"/>
              </a:rPr>
              <a:t>면담 제도</a:t>
            </a:r>
            <a:endParaRPr lang="en-US" altLang="ko-KR" sz="900" b="1" dirty="0" smtClean="0">
              <a:solidFill>
                <a:srgbClr val="000000"/>
              </a:solidFill>
              <a:latin typeface="+mn-ea"/>
            </a:endParaRPr>
          </a:p>
        </p:txBody>
      </p:sp>
      <p:cxnSp>
        <p:nvCxnSpPr>
          <p:cNvPr id="69" name="AutoShape 129"/>
          <p:cNvCxnSpPr>
            <a:cxnSpLocks noChangeShapeType="1"/>
            <a:stCxn id="67" idx="3"/>
            <a:endCxn id="146" idx="1"/>
          </p:cNvCxnSpPr>
          <p:nvPr/>
        </p:nvCxnSpPr>
        <p:spPr bwMode="auto">
          <a:xfrm flipV="1">
            <a:off x="1198926" y="5784046"/>
            <a:ext cx="142765" cy="250"/>
          </a:xfrm>
          <a:prstGeom prst="straightConnector1">
            <a:avLst/>
          </a:prstGeom>
          <a:ln w="6350">
            <a:solidFill>
              <a:schemeClr val="accent3"/>
            </a:solidFill>
            <a:headEnd type="oval"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AutoShape 129"/>
          <p:cNvCxnSpPr>
            <a:cxnSpLocks noChangeShapeType="1"/>
            <a:stCxn id="68" idx="3"/>
            <a:endCxn id="149" idx="1"/>
          </p:cNvCxnSpPr>
          <p:nvPr/>
        </p:nvCxnSpPr>
        <p:spPr bwMode="auto">
          <a:xfrm>
            <a:off x="1198926" y="6270484"/>
            <a:ext cx="148836" cy="4602"/>
          </a:xfrm>
          <a:prstGeom prst="straightConnector1">
            <a:avLst/>
          </a:prstGeom>
          <a:ln w="6350">
            <a:solidFill>
              <a:schemeClr val="accent3"/>
            </a:solidFill>
            <a:headEnd type="oval"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4788024" y="5207063"/>
            <a:ext cx="1678665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en-US" altLang="ko-KR" sz="1000" b="1" dirty="0" smtClean="0">
                <a:latin typeface="+mj-ea"/>
                <a:ea typeface="+mj-ea"/>
              </a:rPr>
              <a:t>SKILL </a:t>
            </a:r>
            <a:r>
              <a:rPr lang="ko-KR" altLang="en-US" sz="1000" b="1" dirty="0" smtClean="0">
                <a:latin typeface="+mj-ea"/>
                <a:ea typeface="+mj-ea"/>
              </a:rPr>
              <a:t>향상 인력 육성 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75" name="AutoShape 1405"/>
          <p:cNvSpPr>
            <a:spLocks noChangeArrowheads="1"/>
          </p:cNvSpPr>
          <p:nvPr/>
        </p:nvSpPr>
        <p:spPr bwMode="auto">
          <a:xfrm>
            <a:off x="5022894" y="5582603"/>
            <a:ext cx="947406" cy="403386"/>
          </a:xfrm>
          <a:prstGeom prst="flowChartProcess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27432" tIns="18288" rIns="27432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ko-KR" altLang="en-US" sz="900" b="1" dirty="0" smtClean="0">
                <a:solidFill>
                  <a:srgbClr val="000000"/>
                </a:solidFill>
                <a:latin typeface="+mn-ea"/>
              </a:rPr>
              <a:t>엔지니어 </a:t>
            </a:r>
            <a:endParaRPr lang="en-US" altLang="ko-KR" sz="900" b="1" dirty="0" smtClean="0">
              <a:solidFill>
                <a:srgbClr val="000000"/>
              </a:solidFill>
              <a:latin typeface="+mn-ea"/>
            </a:endParaRPr>
          </a:p>
          <a:p>
            <a:pPr algn="ctr" rtl="1">
              <a:defRPr sz="1000"/>
            </a:pPr>
            <a:r>
              <a:rPr lang="en-US" altLang="ko-KR" sz="900" b="1" dirty="0" smtClean="0">
                <a:solidFill>
                  <a:srgbClr val="000000"/>
                </a:solidFill>
                <a:latin typeface="+mn-ea"/>
              </a:rPr>
              <a:t>SKILL UP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6108317" y="5582603"/>
            <a:ext cx="2836577" cy="39765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월</a:t>
            </a:r>
            <a:r>
              <a:rPr lang="en-US" altLang="ko-KR" sz="900" dirty="0">
                <a:solidFill>
                  <a:prstClr val="black"/>
                </a:solidFill>
                <a:latin typeface="+mn-ea"/>
                <a:cs typeface="Arial" pitchFamily="34" charset="0"/>
              </a:rPr>
              <a:t>2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회 설비 및 현장 문제점 공유 회의 진행</a:t>
            </a:r>
            <a:endParaRPr lang="en-US" altLang="ko-KR" sz="900" dirty="0" smtClean="0">
              <a:solidFill>
                <a:prstClr val="black"/>
              </a:solidFill>
              <a:latin typeface="+mn-ea"/>
              <a:cs typeface="Arial" pitchFamily="34" charset="0"/>
            </a:endParaRP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반복 현상 조치내용 정보 공유 통해 상향 평준화 </a:t>
            </a:r>
            <a:r>
              <a:rPr kumimoji="1"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endParaRPr kumimoji="1" lang="ko-KR" altLang="en-US" sz="90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sp>
        <p:nvSpPr>
          <p:cNvPr id="77" name="AutoShape 1405"/>
          <p:cNvSpPr>
            <a:spLocks noChangeArrowheads="1"/>
          </p:cNvSpPr>
          <p:nvPr/>
        </p:nvSpPr>
        <p:spPr bwMode="auto">
          <a:xfrm>
            <a:off x="5022894" y="6068712"/>
            <a:ext cx="947406" cy="403386"/>
          </a:xfrm>
          <a:prstGeom prst="flowChartProcess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27432" tIns="18288" rIns="27432" bIns="18288" anchor="ctr" upright="1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 rtl="1">
              <a:defRPr sz="1000"/>
            </a:pPr>
            <a:r>
              <a:rPr lang="ko-KR" altLang="en-US" sz="900" b="1" dirty="0" smtClean="0">
                <a:solidFill>
                  <a:srgbClr val="000000"/>
                </a:solidFill>
                <a:latin typeface="+mn-ea"/>
              </a:rPr>
              <a:t>인력 육성</a:t>
            </a:r>
            <a:endParaRPr lang="en-US" altLang="ko-KR" sz="900" b="1" dirty="0" smtClean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6113268" y="6068712"/>
            <a:ext cx="2836577" cy="397658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rgbClr val="FFC000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장기 근속자 평가</a:t>
            </a:r>
            <a:r>
              <a:rPr lang="en-US" altLang="ko-KR" sz="900" dirty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(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습득능력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/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의지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/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언어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/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태도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)</a:t>
            </a:r>
          </a:p>
          <a:p>
            <a:pPr marL="171450" indent="-171450" eaLnBrk="0" fontAlgn="base" latinLnBrk="0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사내 교육 단계 기본 교육 </a:t>
            </a:r>
            <a:r>
              <a:rPr lang="en-US" altLang="ko-KR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/ </a:t>
            </a:r>
            <a:r>
              <a:rPr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업체 방문 교육 적용 </a:t>
            </a:r>
            <a:r>
              <a:rPr kumimoji="1" lang="ko-KR" altLang="en-US" sz="900" dirty="0" smtClean="0">
                <a:solidFill>
                  <a:prstClr val="black"/>
                </a:solidFill>
                <a:latin typeface="+mn-ea"/>
                <a:cs typeface="Arial" pitchFamily="34" charset="0"/>
              </a:rPr>
              <a:t> </a:t>
            </a:r>
            <a:endParaRPr kumimoji="1" lang="ko-KR" altLang="en-US" sz="900" dirty="0">
              <a:solidFill>
                <a:prstClr val="black"/>
              </a:solidFill>
              <a:latin typeface="+mn-ea"/>
              <a:cs typeface="Arial" pitchFamily="34" charset="0"/>
            </a:endParaRPr>
          </a:p>
        </p:txBody>
      </p:sp>
      <p:cxnSp>
        <p:nvCxnSpPr>
          <p:cNvPr id="62" name="AutoShape 129"/>
          <p:cNvCxnSpPr>
            <a:cxnSpLocks noChangeShapeType="1"/>
          </p:cNvCxnSpPr>
          <p:nvPr/>
        </p:nvCxnSpPr>
        <p:spPr bwMode="auto">
          <a:xfrm flipV="1">
            <a:off x="5965552" y="5779424"/>
            <a:ext cx="142765" cy="250"/>
          </a:xfrm>
          <a:prstGeom prst="straightConnector1">
            <a:avLst/>
          </a:prstGeom>
          <a:ln w="6350">
            <a:solidFill>
              <a:schemeClr val="accent3"/>
            </a:solidFill>
            <a:headEnd type="oval"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AutoShape 129"/>
          <p:cNvCxnSpPr>
            <a:cxnSpLocks noChangeShapeType="1"/>
          </p:cNvCxnSpPr>
          <p:nvPr/>
        </p:nvCxnSpPr>
        <p:spPr bwMode="auto">
          <a:xfrm flipV="1">
            <a:off x="5965552" y="6295477"/>
            <a:ext cx="142765" cy="250"/>
          </a:xfrm>
          <a:prstGeom prst="straightConnector1">
            <a:avLst/>
          </a:prstGeom>
          <a:ln w="6350">
            <a:solidFill>
              <a:schemeClr val="accent3"/>
            </a:solidFill>
            <a:headEnd type="oval"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100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모서리가 둥근 직사각형 90"/>
          <p:cNvSpPr/>
          <p:nvPr/>
        </p:nvSpPr>
        <p:spPr>
          <a:xfrm>
            <a:off x="325264" y="1050098"/>
            <a:ext cx="4140000" cy="4766364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4715159" y="1050096"/>
            <a:ext cx="4140000" cy="4766364"/>
          </a:xfrm>
          <a:prstGeom prst="roundRect">
            <a:avLst>
              <a:gd name="adj" fmla="val 2692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8100000" algn="tr" rotWithShape="0">
              <a:schemeClr val="bg1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18069" y="920031"/>
            <a:ext cx="1636713" cy="288925"/>
          </a:xfrm>
          <a:prstGeom prst="rect">
            <a:avLst/>
          </a:prstGeom>
          <a:solidFill>
            <a:srgbClr val="FF66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AS _ IS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4713476" y="877019"/>
            <a:ext cx="1636712" cy="28733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en-US" altLang="ko-KR" sz="1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TO _ BE</a:t>
            </a:r>
            <a:endParaRPr lang="ko-KR" altLang="en-US" sz="1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11175" y="2518854"/>
            <a:ext cx="40383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+mn-ea"/>
              </a:rPr>
              <a:t>기계식 릴 카운터 사용</a:t>
            </a:r>
            <a:endParaRPr lang="ko-KR" altLang="en-US" sz="900" dirty="0">
              <a:latin typeface="+mn-ea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716016" y="1505570"/>
            <a:ext cx="4157626" cy="68018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000" dirty="0" smtClean="0"/>
              <a:t>X-RAY </a:t>
            </a:r>
            <a:r>
              <a:rPr lang="ko-KR" altLang="en-US" sz="1000" dirty="0" smtClean="0"/>
              <a:t>릴 카운터 검토 및 도입</a:t>
            </a:r>
            <a:endParaRPr lang="en-US" altLang="ko-KR" sz="1000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 smtClean="0"/>
              <a:t>청도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호치민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하노이 법인 동시 진행</a:t>
            </a:r>
            <a:endParaRPr lang="en-US" altLang="ko-KR" sz="1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391320" y="1278546"/>
            <a:ext cx="4073525" cy="257369"/>
          </a:xfrm>
          <a:prstGeom prst="rect">
            <a:avLst/>
          </a:prstGeom>
          <a:noFill/>
        </p:spPr>
        <p:txBody>
          <a:bodyPr lIns="72000" tIns="36000" rIns="72000" bIns="36000" anchor="ctr" anchorCtr="0">
            <a:spAutoFit/>
          </a:bodyPr>
          <a:lstStyle/>
          <a:p>
            <a:pPr>
              <a:defRPr/>
            </a:pPr>
            <a:r>
              <a:rPr lang="ko-KR" altLang="en-US" sz="1200" b="1" dirty="0">
                <a:latin typeface="+mn-ea"/>
                <a:cs typeface="Arial" panose="020B0604020202020204" pitchFamily="34" charset="0"/>
              </a:rPr>
              <a:t>■ 배경</a:t>
            </a:r>
            <a:r>
              <a:rPr lang="en-US" altLang="ko-KR" sz="1200" b="1" dirty="0">
                <a:latin typeface="+mn-ea"/>
                <a:cs typeface="Arial" panose="020B0604020202020204" pitchFamily="34" charset="0"/>
              </a:rPr>
              <a:t>/</a:t>
            </a:r>
            <a:r>
              <a:rPr lang="ko-KR" altLang="en-US" sz="1200" b="1" dirty="0">
                <a:latin typeface="+mn-ea"/>
                <a:cs typeface="Arial" panose="020B0604020202020204" pitchFamily="34" charset="0"/>
              </a:rPr>
              <a:t>목적</a:t>
            </a:r>
            <a:endParaRPr lang="en-US" altLang="ko-KR" sz="12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79460" y="2266878"/>
            <a:ext cx="4073525" cy="257369"/>
          </a:xfrm>
          <a:prstGeom prst="rect">
            <a:avLst/>
          </a:prstGeom>
          <a:noFill/>
        </p:spPr>
        <p:txBody>
          <a:bodyPr lIns="72000" tIns="36000" rIns="72000" bIns="36000" anchor="ctr" anchorCtr="0">
            <a:spAutoFit/>
          </a:bodyPr>
          <a:lstStyle/>
          <a:p>
            <a:pPr>
              <a:defRPr/>
            </a:pPr>
            <a:r>
              <a:rPr lang="ko-KR" altLang="en-US" sz="1200" b="1" dirty="0">
                <a:latin typeface="+mn-ea"/>
                <a:cs typeface="Arial" panose="020B0604020202020204" pitchFamily="34" charset="0"/>
              </a:rPr>
              <a:t>■ </a:t>
            </a:r>
            <a:r>
              <a:rPr lang="ko-KR" altLang="en-US" sz="1200" b="1" dirty="0" smtClean="0">
                <a:latin typeface="+mn-ea"/>
                <a:cs typeface="Arial" panose="020B0604020202020204" pitchFamily="34" charset="0"/>
              </a:rPr>
              <a:t>현수준</a:t>
            </a:r>
            <a:endParaRPr lang="en-US" altLang="ko-KR" sz="12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766815" y="2091513"/>
            <a:ext cx="4073525" cy="257369"/>
          </a:xfrm>
          <a:prstGeom prst="rect">
            <a:avLst/>
          </a:prstGeom>
          <a:noFill/>
        </p:spPr>
        <p:txBody>
          <a:bodyPr lIns="72000" tIns="36000" rIns="72000" bIns="36000" anchor="ctr" anchorCtr="0">
            <a:spAutoFit/>
          </a:bodyPr>
          <a:lstStyle/>
          <a:p>
            <a:pPr>
              <a:defRPr/>
            </a:pPr>
            <a:r>
              <a:rPr lang="ko-KR" altLang="en-US" sz="1200" b="1" dirty="0">
                <a:latin typeface="+mn-ea"/>
                <a:cs typeface="Arial" panose="020B0604020202020204" pitchFamily="34" charset="0"/>
              </a:rPr>
              <a:t>■ 세부 진행계획</a:t>
            </a:r>
            <a:endParaRPr lang="en-US" altLang="ko-KR" sz="1200" dirty="0">
              <a:latin typeface="+mn-ea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758325" y="1278546"/>
            <a:ext cx="4073525" cy="257369"/>
          </a:xfrm>
          <a:prstGeom prst="rect">
            <a:avLst/>
          </a:prstGeom>
          <a:noFill/>
        </p:spPr>
        <p:txBody>
          <a:bodyPr lIns="72000" tIns="36000" rIns="72000" bIns="36000" anchor="ctr" anchorCtr="0">
            <a:spAutoFit/>
          </a:bodyPr>
          <a:lstStyle/>
          <a:p>
            <a:pPr>
              <a:defRPr/>
            </a:pPr>
            <a:r>
              <a:rPr lang="ko-KR" altLang="en-US" sz="1200" b="1" dirty="0">
                <a:latin typeface="+mn-ea"/>
                <a:cs typeface="Arial" panose="020B0604020202020204" pitchFamily="34" charset="0"/>
              </a:rPr>
              <a:t>■ 진행 방향</a:t>
            </a:r>
            <a:endParaRPr lang="en-US" altLang="ko-KR" sz="12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17001" y="1484786"/>
            <a:ext cx="42221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 smtClean="0">
                <a:latin typeface="+mn-ea"/>
              </a:rPr>
              <a:t>자재 카운팅 </a:t>
            </a:r>
            <a:r>
              <a:rPr lang="ko-KR" altLang="en-US" sz="900" b="1" dirty="0" smtClean="0">
                <a:latin typeface="+mn-ea"/>
              </a:rPr>
              <a:t>오류 방지</a:t>
            </a:r>
            <a:endParaRPr lang="en-US" altLang="ko-KR" sz="900" b="1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 smtClean="0">
                <a:latin typeface="+mn-ea"/>
              </a:rPr>
              <a:t>라벨 오부착으로 인한 </a:t>
            </a:r>
            <a:r>
              <a:rPr lang="ko-KR" altLang="en-US" sz="900" b="1" dirty="0" smtClean="0">
                <a:latin typeface="+mn-ea"/>
              </a:rPr>
              <a:t>품질 사고 예방</a:t>
            </a:r>
            <a:endParaRPr lang="en-US" altLang="ko-KR" sz="900" b="1" dirty="0" smtClean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900" dirty="0" smtClean="0">
                <a:latin typeface="+mn-ea"/>
              </a:rPr>
              <a:t>자재 카운팅 </a:t>
            </a:r>
            <a:r>
              <a:rPr lang="ko-KR" altLang="en-US" sz="900" b="1" dirty="0" smtClean="0">
                <a:latin typeface="+mn-ea"/>
              </a:rPr>
              <a:t>작업시간 단축으로 </a:t>
            </a:r>
            <a:r>
              <a:rPr lang="ko-KR" altLang="en-US" sz="900" dirty="0" smtClean="0">
                <a:latin typeface="+mn-ea"/>
              </a:rPr>
              <a:t>인한 작업자 생산적 활용</a:t>
            </a:r>
            <a:endParaRPr lang="en-US" altLang="ko-KR" sz="900" dirty="0">
              <a:latin typeface="+mn-ea"/>
            </a:endParaRPr>
          </a:p>
        </p:txBody>
      </p:sp>
      <p:graphicFrame>
        <p:nvGraphicFramePr>
          <p:cNvPr id="129" name="표 128"/>
          <p:cNvGraphicFramePr>
            <a:graphicFrameLocks noGrp="1"/>
          </p:cNvGraphicFramePr>
          <p:nvPr>
            <p:extLst/>
          </p:nvPr>
        </p:nvGraphicFramePr>
        <p:xfrm>
          <a:off x="325265" y="5920026"/>
          <a:ext cx="8567217" cy="5392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31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622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6224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0658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6588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9965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23031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47844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961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KPI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77" marR="68577" marT="34342" marB="34342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현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77" marR="68577" marT="34342" marB="34342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목표 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수준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분</a:t>
                      </a:r>
                      <a:r>
                        <a:rPr lang="en-US" altLang="ko-KR" sz="10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77" marR="68577" marT="34342" marB="34342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투자비용</a:t>
                      </a:r>
                    </a:p>
                  </a:txBody>
                  <a:tcPr marL="68577" marR="68577" marT="34342" marB="34342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재무성과</a:t>
                      </a:r>
                    </a:p>
                  </a:txBody>
                  <a:tcPr marL="68577" marR="68577" marT="34342" marB="34342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ROI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77" marR="68577" marT="34342" marB="34342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일정</a:t>
                      </a:r>
                    </a:p>
                  </a:txBody>
                  <a:tcPr marL="68577" marR="68577" marT="34342" marB="34342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담당</a:t>
                      </a:r>
                    </a:p>
                  </a:txBody>
                  <a:tcPr marL="68577" marR="68577" marT="34342" marB="34342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4312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작업시간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3,068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120,000,000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07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~10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월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이근식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K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251522" y="148572"/>
            <a:ext cx="6532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▣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부품 카운팅 개선 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_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기계식 → </a:t>
            </a:r>
            <a:r>
              <a:rPr lang="en-US" altLang="ko-KR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X-RAY </a:t>
            </a:r>
            <a:r>
              <a:rPr lang="ko-KR" altLang="en-US" sz="2400" b="1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카운팅</a:t>
            </a:r>
            <a:endParaRPr lang="ko-KR" altLang="en-US" sz="2400" b="1" dirty="0">
              <a:solidFill>
                <a:srgbClr val="3366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7164287" y="148570"/>
          <a:ext cx="1694104" cy="42711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4235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235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2352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2352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13559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</a:rPr>
                        <a:t>청도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호치민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u="none" strike="noStrike" dirty="0">
                          <a:effectLst/>
                        </a:rPr>
                        <a:t>하노이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인도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355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4716016" y="2341924"/>
            <a:ext cx="4708070" cy="113206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000" dirty="0"/>
          </a:p>
        </p:txBody>
      </p:sp>
      <p:sp>
        <p:nvSpPr>
          <p:cNvPr id="23" name="직사각형 22"/>
          <p:cNvSpPr/>
          <p:nvPr/>
        </p:nvSpPr>
        <p:spPr>
          <a:xfrm>
            <a:off x="4713476" y="4113931"/>
            <a:ext cx="4317678" cy="28833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 smtClean="0"/>
              <a:t>진행 일정</a:t>
            </a:r>
            <a:endParaRPr lang="en-US" altLang="ko-KR" sz="10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9" b="95408" l="4344" r="97734">
                        <a14:foregroundMark x1="43154" y1="73980" x2="43437" y2="88010"/>
                        <a14:foregroundMark x1="43815" y1="87245" x2="60057" y2="85969"/>
                        <a14:foregroundMark x1="44004" y1="89031" x2="50047" y2="92857"/>
                        <a14:foregroundMark x1="50708" y1="92857" x2="60057" y2="920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320" y="2776223"/>
            <a:ext cx="2120639" cy="784977"/>
          </a:xfrm>
          <a:prstGeom prst="rect">
            <a:avLst/>
          </a:prstGeom>
        </p:spPr>
      </p:pic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427799" y="3700062"/>
          <a:ext cx="4111366" cy="1550772"/>
        </p:xfrm>
        <a:graphic>
          <a:graphicData uri="http://schemas.openxmlformats.org/drawingml/2006/table">
            <a:tbl>
              <a:tblPr/>
              <a:tblGrid>
                <a:gridCol w="700785"/>
                <a:gridCol w="2464967"/>
                <a:gridCol w="945614"/>
              </a:tblGrid>
              <a:tr h="3503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법인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릴 카운트 진행 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249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하노이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모델교체 및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작지 마감 시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수시 카운트 진행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반기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재고 조사 진행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평균 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1,279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3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호치민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모델교체 및 작지 마감 시 수시 카운트 진행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98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청도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주요자재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 카운트 진행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자재는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Daily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08920" y="5328915"/>
            <a:ext cx="403832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+mn-ea"/>
              </a:rPr>
              <a:t>※ </a:t>
            </a:r>
            <a:r>
              <a:rPr lang="ko-KR" altLang="en-US" sz="900" dirty="0" smtClean="0">
                <a:latin typeface="+mn-ea"/>
              </a:rPr>
              <a:t>하노이 법인 기준 월 평균 </a:t>
            </a:r>
            <a:r>
              <a:rPr lang="en-US" altLang="ko-KR" sz="900" dirty="0" smtClean="0">
                <a:latin typeface="+mn-ea"/>
              </a:rPr>
              <a:t>1,279</a:t>
            </a:r>
            <a:r>
              <a:rPr lang="ko-KR" altLang="en-US" sz="900" dirty="0" smtClean="0">
                <a:latin typeface="+mn-ea"/>
              </a:rPr>
              <a:t>개 릴 카운팅이 진행 되며 </a:t>
            </a:r>
            <a:r>
              <a:rPr lang="en-US" altLang="ko-KR" sz="900" dirty="0" smtClean="0">
                <a:latin typeface="+mn-ea"/>
              </a:rPr>
              <a:t>2.1</a:t>
            </a:r>
            <a:r>
              <a:rPr lang="ko-KR" altLang="en-US" sz="900" dirty="0" smtClean="0">
                <a:latin typeface="+mn-ea"/>
              </a:rPr>
              <a:t>일 소요</a:t>
            </a:r>
            <a:endParaRPr lang="en-US" altLang="ko-KR" sz="9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 smtClean="0">
                <a:latin typeface="+mn-ea"/>
              </a:rPr>
              <a:t>   (</a:t>
            </a:r>
            <a:r>
              <a:rPr lang="ko-KR" altLang="en-US" sz="900" dirty="0" smtClean="0">
                <a:latin typeface="+mn-ea"/>
              </a:rPr>
              <a:t>재고 조사 제외</a:t>
            </a:r>
            <a:r>
              <a:rPr lang="en-US" altLang="ko-KR" sz="900" dirty="0" smtClean="0">
                <a:latin typeface="+mn-ea"/>
              </a:rPr>
              <a:t>)</a:t>
            </a:r>
            <a:endParaRPr lang="ko-KR" altLang="en-US" sz="900" dirty="0">
              <a:latin typeface="+mn-ea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4800118" y="4410498"/>
          <a:ext cx="4040223" cy="1408988"/>
        </p:xfrm>
        <a:graphic>
          <a:graphicData uri="http://schemas.openxmlformats.org/drawingml/2006/table">
            <a:tbl>
              <a:tblPr/>
              <a:tblGrid>
                <a:gridCol w="1220038"/>
                <a:gridCol w="564037"/>
                <a:gridCol w="564037"/>
                <a:gridCol w="564037"/>
                <a:gridCol w="564037"/>
                <a:gridCol w="564037"/>
              </a:tblGrid>
              <a:tr h="2012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201284"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설비검토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284"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284"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284"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284"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Setup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1284">
                <a:tc>
                  <a:txBody>
                    <a:bodyPr/>
                    <a:lstStyle/>
                    <a:p>
                      <a:pPr marL="36000" lvl="0" algn="l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7" name="직선 화살표 연결선 6"/>
          <p:cNvCxnSpPr/>
          <p:nvPr/>
        </p:nvCxnSpPr>
        <p:spPr>
          <a:xfrm>
            <a:off x="6525153" y="4917991"/>
            <a:ext cx="403654" cy="0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6793103" y="5116247"/>
            <a:ext cx="340886" cy="0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7261452" y="5519901"/>
            <a:ext cx="340886" cy="0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751805" y="5725299"/>
            <a:ext cx="1021492" cy="0"/>
          </a:xfrm>
          <a:prstGeom prst="straightConnector1">
            <a:avLst/>
          </a:prstGeom>
          <a:ln w="19050">
            <a:solidFill>
              <a:srgbClr val="FFC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7077535" y="5313955"/>
            <a:ext cx="340886" cy="0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>
            <a:off x="6206811" y="4716164"/>
            <a:ext cx="403654" cy="0"/>
          </a:xfrm>
          <a:prstGeom prst="straightConnector1">
            <a:avLst/>
          </a:prstGeom>
          <a:ln w="19050"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차트 32"/>
          <p:cNvGraphicFramePr>
            <a:graphicFrameLocks/>
          </p:cNvGraphicFramePr>
          <p:nvPr>
            <p:extLst/>
          </p:nvPr>
        </p:nvGraphicFramePr>
        <p:xfrm>
          <a:off x="4830306" y="2406009"/>
          <a:ext cx="2303683" cy="1226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6" name="차트 35"/>
          <p:cNvGraphicFramePr>
            <a:graphicFrameLocks/>
          </p:cNvGraphicFramePr>
          <p:nvPr>
            <p:extLst/>
          </p:nvPr>
        </p:nvGraphicFramePr>
        <p:xfrm>
          <a:off x="6693464" y="2388148"/>
          <a:ext cx="2590799" cy="1252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7" name="직사각형 36"/>
          <p:cNvSpPr/>
          <p:nvPr/>
        </p:nvSpPr>
        <p:spPr>
          <a:xfrm>
            <a:off x="4821146" y="3678949"/>
            <a:ext cx="4034013" cy="28833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smtClean="0"/>
              <a:t>※ </a:t>
            </a:r>
            <a:r>
              <a:rPr lang="ko-KR" altLang="en-US" sz="1000" dirty="0" smtClean="0"/>
              <a:t>기계식 </a:t>
            </a:r>
            <a:r>
              <a:rPr lang="en-US" altLang="ko-KR" sz="1000" dirty="0" err="1" smtClean="0"/>
              <a:t>vs</a:t>
            </a:r>
            <a:r>
              <a:rPr lang="en-US" altLang="ko-KR" sz="1000" dirty="0" smtClean="0"/>
              <a:t> X-Ray </a:t>
            </a:r>
            <a:r>
              <a:rPr lang="ko-KR" altLang="en-US" sz="1000" dirty="0" smtClean="0"/>
              <a:t>카운터 비교시 작업시간 </a:t>
            </a:r>
            <a:r>
              <a:rPr lang="en-US" altLang="ko-KR" sz="1000" dirty="0" smtClean="0"/>
              <a:t>&amp; </a:t>
            </a:r>
            <a:r>
              <a:rPr lang="ko-KR" altLang="en-US" sz="1000" dirty="0" smtClean="0"/>
              <a:t>인건비 </a:t>
            </a:r>
            <a:r>
              <a:rPr lang="en-US" altLang="ko-KR" sz="1000" b="1" dirty="0" smtClean="0">
                <a:solidFill>
                  <a:srgbClr val="0000FF"/>
                </a:solidFill>
              </a:rPr>
              <a:t>90%</a:t>
            </a:r>
            <a:r>
              <a:rPr lang="en-US" altLang="ko-KR" sz="1000" dirty="0" smtClean="0">
                <a:solidFill>
                  <a:srgbClr val="0000FF"/>
                </a:solidFill>
              </a:rPr>
              <a:t> </a:t>
            </a:r>
            <a:r>
              <a:rPr lang="ko-KR" altLang="en-US" sz="1000" dirty="0" smtClean="0"/>
              <a:t>감소</a:t>
            </a:r>
            <a:endParaRPr lang="en-US" altLang="ko-KR" sz="1000" dirty="0" smtClean="0"/>
          </a:p>
          <a:p>
            <a:pPr>
              <a:lnSpc>
                <a:spcPct val="150000"/>
              </a:lnSpc>
            </a:pPr>
            <a:r>
              <a:rPr lang="en-US" altLang="ko-KR" sz="800" dirty="0"/>
              <a:t> </a:t>
            </a:r>
            <a:r>
              <a:rPr lang="en-US" altLang="ko-KR" sz="800" dirty="0" smtClean="0"/>
              <a:t>   - </a:t>
            </a:r>
            <a:r>
              <a:rPr lang="ko-KR" altLang="en-US" sz="900" dirty="0" smtClean="0"/>
              <a:t>하노이 법인 </a:t>
            </a:r>
            <a:r>
              <a:rPr lang="en-US" altLang="ko-KR" sz="900" dirty="0" smtClean="0"/>
              <a:t>1</a:t>
            </a:r>
            <a:r>
              <a:rPr lang="ko-KR" altLang="en-US" sz="900" dirty="0" smtClean="0"/>
              <a:t>월 </a:t>
            </a:r>
            <a:r>
              <a:rPr lang="en-US" altLang="ko-KR" sz="900" dirty="0" smtClean="0"/>
              <a:t>~ 5</a:t>
            </a:r>
            <a:r>
              <a:rPr lang="ko-KR" altLang="en-US" sz="900" dirty="0" smtClean="0"/>
              <a:t>월 릴카운트 데이터 분석</a:t>
            </a:r>
            <a:endParaRPr lang="en-US" altLang="ko-KR" sz="900" dirty="0"/>
          </a:p>
        </p:txBody>
      </p:sp>
    </p:spTree>
    <p:extLst>
      <p:ext uri="{BB962C8B-B14F-4D97-AF65-F5344CB8AC3E}">
        <p14:creationId xmlns:p14="http://schemas.microsoft.com/office/powerpoint/2010/main" val="354547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355849" y="3069019"/>
            <a:ext cx="1516998" cy="212438"/>
            <a:chOff x="6111660" y="1050757"/>
            <a:chExt cx="2240716" cy="375728"/>
          </a:xfrm>
        </p:grpSpPr>
        <p:sp>
          <p:nvSpPr>
            <p:cNvPr id="112" name="직사각형 111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+mj-ea"/>
                  <a:ea typeface="+mj-ea"/>
                </a:rPr>
                <a:t>SMD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000592"/>
              </p:ext>
            </p:extLst>
          </p:nvPr>
        </p:nvGraphicFramePr>
        <p:xfrm>
          <a:off x="344597" y="3379831"/>
          <a:ext cx="8475876" cy="996980"/>
        </p:xfrm>
        <a:graphic>
          <a:graphicData uri="http://schemas.openxmlformats.org/drawingml/2006/table">
            <a:tbl>
              <a:tblPr/>
              <a:tblGrid>
                <a:gridCol w="522933"/>
                <a:gridCol w="756385"/>
                <a:gridCol w="597638"/>
                <a:gridCol w="659892"/>
                <a:gridCol w="659892"/>
                <a:gridCol w="659892"/>
                <a:gridCol w="659892"/>
                <a:gridCol w="659892"/>
                <a:gridCol w="659892"/>
                <a:gridCol w="659892"/>
                <a:gridCol w="659892"/>
                <a:gridCol w="659892"/>
                <a:gridCol w="659892"/>
              </a:tblGrid>
              <a:tr h="199396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VSMDC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VSMDD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VSMDE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VSMDF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VSMDG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VSMDH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VSMDI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VSMDJ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19939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87.0%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89.4%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86.1%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83.2%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88.0%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88.8%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89.2%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84.6%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84.4%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속도저하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6.1%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8.9%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8.8%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6.5%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3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0.0827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0.0503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0.0554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0.1090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0.0529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0.1083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0.1046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0.0771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0.2765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0.0887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0.1469 </a:t>
                      </a:r>
                    </a:p>
                  </a:txBody>
                  <a:tcPr marL="9063" marR="9063" marT="9063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77" y="4475185"/>
            <a:ext cx="5618875" cy="201582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5950403" y="4740847"/>
            <a:ext cx="31935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+mn-ea"/>
              </a:rPr>
              <a:t>각 </a:t>
            </a:r>
            <a:r>
              <a:rPr lang="en-US" altLang="ko-KR" sz="1200" dirty="0" smtClean="0">
                <a:latin typeface="+mn-ea"/>
              </a:rPr>
              <a:t>LINE </a:t>
            </a:r>
            <a:r>
              <a:rPr lang="ko-KR" altLang="en-US" sz="1200" dirty="0" smtClean="0">
                <a:latin typeface="+mn-ea"/>
              </a:rPr>
              <a:t>별 유실 및 효율 차이점 검토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LAY OUT 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변경 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MODEL 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운영 최적화 개선 </a:t>
            </a:r>
            <a:endParaRPr lang="en-US" altLang="ko-KR" sz="1200" dirty="0">
              <a:solidFill>
                <a:schemeClr val="accent1"/>
              </a:solidFill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하반기 점당 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C/T MODEL 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및 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LINE 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분석</a:t>
            </a:r>
            <a:endParaRPr lang="en-US" altLang="ko-KR" sz="1200" dirty="0" smtClean="0">
              <a:solidFill>
                <a:schemeClr val="accent1"/>
              </a:solidFill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sz="12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  CAPA 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향상 및 효율 증가 개선 운영</a:t>
            </a:r>
            <a:endParaRPr lang="en-US" altLang="ko-KR" sz="1200" dirty="0" smtClean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sp>
        <p:nvSpPr>
          <p:cNvPr id="16" name="Rectangle 37"/>
          <p:cNvSpPr>
            <a:spLocks noChangeArrowheads="1"/>
          </p:cNvSpPr>
          <p:nvPr/>
        </p:nvSpPr>
        <p:spPr bwMode="auto">
          <a:xfrm>
            <a:off x="251524" y="694343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>
                <a:latin typeface="+mn-ea"/>
              </a:rPr>
              <a:t>SMD &amp; IMT </a:t>
            </a:r>
            <a:r>
              <a:rPr lang="ko-KR" altLang="en-US" b="1" dirty="0">
                <a:latin typeface="+mn-ea"/>
              </a:rPr>
              <a:t>실적 및 목표</a:t>
            </a:r>
            <a:endParaRPr lang="ko-KR" altLang="en-US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7" name="Rectangle 37"/>
          <p:cNvSpPr>
            <a:spLocks noChangeArrowheads="1"/>
          </p:cNvSpPr>
          <p:nvPr/>
        </p:nvSpPr>
        <p:spPr bwMode="auto">
          <a:xfrm>
            <a:off x="251524" y="2617939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ko-KR" altLang="en-US" b="1" dirty="0">
                <a:latin typeface="+mn-ea"/>
              </a:rPr>
              <a:t>상반기 </a:t>
            </a:r>
            <a:r>
              <a:rPr lang="en-US" altLang="ko-KR" b="1" dirty="0" smtClean="0">
                <a:latin typeface="+mn-ea"/>
              </a:rPr>
              <a:t>SMD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LINE </a:t>
            </a:r>
            <a:r>
              <a:rPr lang="ko-KR" altLang="en-US" b="1" dirty="0">
                <a:latin typeface="+mn-ea"/>
              </a:rPr>
              <a:t>별 현황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21239"/>
              </p:ext>
            </p:extLst>
          </p:nvPr>
        </p:nvGraphicFramePr>
        <p:xfrm>
          <a:off x="251522" y="1074439"/>
          <a:ext cx="8568950" cy="1531963"/>
        </p:xfrm>
        <a:graphic>
          <a:graphicData uri="http://schemas.openxmlformats.org/drawingml/2006/table">
            <a:tbl>
              <a:tblPr/>
              <a:tblGrid>
                <a:gridCol w="1284290"/>
                <a:gridCol w="1284290"/>
                <a:gridCol w="1200074"/>
                <a:gridCol w="1200074"/>
                <a:gridCol w="1200074"/>
                <a:gridCol w="1200074"/>
                <a:gridCol w="1200074"/>
              </a:tblGrid>
              <a:tr h="51065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b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b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b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실적</a:t>
                      </a:r>
                      <a:b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</a:t>
                      </a:r>
                      <a:b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달성율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7021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21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24.1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2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084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그룹 110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190210" y="1129391"/>
            <a:ext cx="1516998" cy="212438"/>
            <a:chOff x="6111660" y="1050757"/>
            <a:chExt cx="2240716" cy="375728"/>
          </a:xfrm>
        </p:grpSpPr>
        <p:sp>
          <p:nvSpPr>
            <p:cNvPr id="112" name="직사각형 111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13" name="직사각형 112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+mj-ea"/>
                  <a:ea typeface="+mj-ea"/>
                </a:rPr>
                <a:t>AXIAL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088894"/>
              </p:ext>
            </p:extLst>
          </p:nvPr>
        </p:nvGraphicFramePr>
        <p:xfrm>
          <a:off x="178172" y="1416918"/>
          <a:ext cx="4249811" cy="1722150"/>
        </p:xfrm>
        <a:graphic>
          <a:graphicData uri="http://schemas.openxmlformats.org/drawingml/2006/table">
            <a:tbl>
              <a:tblPr/>
              <a:tblGrid>
                <a:gridCol w="429325"/>
                <a:gridCol w="620988"/>
                <a:gridCol w="490658"/>
                <a:gridCol w="541768"/>
                <a:gridCol w="541768"/>
                <a:gridCol w="541768"/>
                <a:gridCol w="541768"/>
                <a:gridCol w="541768"/>
              </a:tblGrid>
              <a:tr h="43565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VAA05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2162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Axial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77.9%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6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속도저하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6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16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0.5869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0.6234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0.8352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0.4064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0.3128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9" y="1416918"/>
            <a:ext cx="4464496" cy="1722150"/>
          </a:xfrm>
          <a:prstGeom prst="rect">
            <a:avLst/>
          </a:prstGeom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613295"/>
              </p:ext>
            </p:extLst>
          </p:nvPr>
        </p:nvGraphicFramePr>
        <p:xfrm>
          <a:off x="178172" y="4110461"/>
          <a:ext cx="4249809" cy="1705895"/>
        </p:xfrm>
        <a:graphic>
          <a:graphicData uri="http://schemas.openxmlformats.org/drawingml/2006/table">
            <a:tbl>
              <a:tblPr/>
              <a:tblGrid>
                <a:gridCol w="380782"/>
                <a:gridCol w="550775"/>
                <a:gridCol w="435180"/>
                <a:gridCol w="480512"/>
                <a:gridCol w="480512"/>
                <a:gridCol w="480512"/>
                <a:gridCol w="480512"/>
                <a:gridCol w="480512"/>
                <a:gridCol w="480512"/>
              </a:tblGrid>
              <a:tr h="341179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VRR06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34117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Radial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속도저하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13.6%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1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0.5264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0.7688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0.6450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0.5789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0.5056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840" y="4110460"/>
            <a:ext cx="4465665" cy="1705895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178172" y="3809916"/>
            <a:ext cx="1516998" cy="212438"/>
            <a:chOff x="6111660" y="1050757"/>
            <a:chExt cx="2240716" cy="375728"/>
          </a:xfrm>
        </p:grpSpPr>
        <p:sp>
          <p:nvSpPr>
            <p:cNvPr id="23" name="직사각형 22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+mj-ea"/>
                  <a:ea typeface="+mj-ea"/>
                </a:rPr>
                <a:t>RADIAL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178172" y="3058197"/>
            <a:ext cx="6842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+mn-ea"/>
              </a:rPr>
              <a:t>각 </a:t>
            </a:r>
            <a:r>
              <a:rPr lang="en-US" altLang="ko-KR" sz="1200" dirty="0" smtClean="0">
                <a:latin typeface="+mn-ea"/>
              </a:rPr>
              <a:t>LINE </a:t>
            </a:r>
            <a:r>
              <a:rPr lang="ko-KR" altLang="en-US" sz="1200" dirty="0" smtClean="0">
                <a:latin typeface="+mn-ea"/>
              </a:rPr>
              <a:t>별 유실 및 효율 차이점 검토 </a:t>
            </a:r>
            <a:r>
              <a:rPr lang="en-US" altLang="ko-KR" sz="1200" dirty="0" smtClean="0">
                <a:latin typeface="+mn-ea"/>
              </a:rPr>
              <a:t>– </a:t>
            </a:r>
            <a:r>
              <a:rPr lang="ko-KR" altLang="en-US" sz="1200" dirty="0" smtClean="0">
                <a:latin typeface="+mn-ea"/>
              </a:rPr>
              <a:t>충전기</a:t>
            </a:r>
            <a:r>
              <a:rPr lang="en-US" altLang="ko-KR" sz="1200" dirty="0" smtClean="0">
                <a:latin typeface="+mn-ea"/>
              </a:rPr>
              <a:t>/SMPS/ADT </a:t>
            </a:r>
            <a:r>
              <a:rPr lang="ko-KR" altLang="en-US" sz="1200" dirty="0" smtClean="0">
                <a:latin typeface="+mn-ea"/>
              </a:rPr>
              <a:t>최적화 운영 개선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+mn-ea"/>
              </a:rPr>
              <a:t>노후 설비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Overhaul part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교체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고장예방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PART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공급 지연 하반기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6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월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~7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월 계획 수립 </a:t>
            </a:r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538EFD44-2C17-49D4-BDD2-657D128D7757}"/>
              </a:ext>
            </a:extLst>
          </p:cNvPr>
          <p:cNvSpPr txBox="1"/>
          <p:nvPr/>
        </p:nvSpPr>
        <p:spPr>
          <a:xfrm>
            <a:off x="184114" y="5733256"/>
            <a:ext cx="856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+mn-ea"/>
              </a:rPr>
              <a:t>각 </a:t>
            </a:r>
            <a:r>
              <a:rPr lang="en-US" altLang="ko-KR" sz="1200" dirty="0" smtClean="0">
                <a:latin typeface="+mn-ea"/>
              </a:rPr>
              <a:t>LINE </a:t>
            </a:r>
            <a:r>
              <a:rPr lang="ko-KR" altLang="en-US" sz="1200" dirty="0" smtClean="0">
                <a:latin typeface="+mn-ea"/>
              </a:rPr>
              <a:t>별 유실 및 효율 차이점 검토 </a:t>
            </a:r>
            <a:r>
              <a:rPr lang="en-US" altLang="ko-KR" sz="1200" dirty="0" smtClean="0">
                <a:latin typeface="+mn-ea"/>
              </a:rPr>
              <a:t>– </a:t>
            </a:r>
            <a:r>
              <a:rPr lang="ko-KR" altLang="en-US" sz="1200" dirty="0" smtClean="0">
                <a:latin typeface="+mn-ea"/>
              </a:rPr>
              <a:t>매거진 교체 및 </a:t>
            </a:r>
            <a:r>
              <a:rPr lang="ko-KR" altLang="en-US" sz="1200" dirty="0" err="1" smtClean="0">
                <a:latin typeface="+mn-ea"/>
              </a:rPr>
              <a:t>컨베어</a:t>
            </a:r>
            <a:r>
              <a:rPr lang="ko-KR" altLang="en-US" sz="1200" dirty="0" smtClean="0">
                <a:latin typeface="+mn-ea"/>
              </a:rPr>
              <a:t> 대기 속도저하 </a:t>
            </a:r>
            <a:r>
              <a:rPr lang="en-US" altLang="ko-KR" sz="1200" dirty="0" smtClean="0">
                <a:latin typeface="+mn-ea"/>
              </a:rPr>
              <a:t>LOSS </a:t>
            </a:r>
            <a:r>
              <a:rPr lang="ko-KR" altLang="en-US" sz="1200" dirty="0" smtClean="0">
                <a:latin typeface="+mn-ea"/>
              </a:rPr>
              <a:t>개선 및 </a:t>
            </a:r>
            <a:r>
              <a:rPr lang="en-US" altLang="ko-KR" sz="1200" dirty="0" smtClean="0">
                <a:latin typeface="+mn-ea"/>
              </a:rPr>
              <a:t>MODEL </a:t>
            </a:r>
            <a:r>
              <a:rPr lang="ko-KR" altLang="en-US" sz="1200" dirty="0" smtClean="0">
                <a:latin typeface="+mn-ea"/>
              </a:rPr>
              <a:t>별 검토</a:t>
            </a:r>
            <a:endParaRPr lang="en-US" altLang="ko-KR" sz="1200" dirty="0">
              <a:latin typeface="+mn-ea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latin typeface="+mn-ea"/>
              </a:rPr>
              <a:t>PALLET </a:t>
            </a:r>
            <a:r>
              <a:rPr lang="ko-KR" altLang="en-US" sz="1200" dirty="0" smtClean="0">
                <a:latin typeface="+mn-ea"/>
              </a:rPr>
              <a:t>파손 및 </a:t>
            </a:r>
            <a:r>
              <a:rPr lang="en-US" altLang="ko-KR" sz="1200" dirty="0" smtClean="0">
                <a:latin typeface="+mn-ea"/>
              </a:rPr>
              <a:t>SKIP </a:t>
            </a:r>
            <a:r>
              <a:rPr lang="ko-KR" altLang="en-US" sz="1200" dirty="0" smtClean="0">
                <a:latin typeface="+mn-ea"/>
              </a:rPr>
              <a:t>정상화 교체 운영 </a:t>
            </a:r>
            <a:r>
              <a:rPr lang="en-US" altLang="ko-KR" sz="1200" dirty="0" smtClean="0">
                <a:latin typeface="+mn-ea"/>
              </a:rPr>
              <a:t>/ 6</a:t>
            </a:r>
            <a:r>
              <a:rPr lang="ko-KR" altLang="en-US" sz="1200" dirty="0" smtClean="0">
                <a:latin typeface="+mn-ea"/>
              </a:rPr>
              <a:t>월</a:t>
            </a:r>
            <a:r>
              <a:rPr lang="en-US" altLang="ko-KR" sz="1200" dirty="0" smtClean="0">
                <a:latin typeface="+mn-ea"/>
              </a:rPr>
              <a:t>8</a:t>
            </a:r>
            <a:r>
              <a:rPr lang="ko-KR" altLang="en-US" sz="1200" dirty="0" smtClean="0">
                <a:latin typeface="+mn-ea"/>
              </a:rPr>
              <a:t>일 전체 입고 완료 일정수립 정비 진행</a:t>
            </a:r>
            <a:r>
              <a:rPr lang="en-US" altLang="ko-KR" sz="1200" dirty="0" smtClean="0">
                <a:latin typeface="+mn-ea"/>
              </a:rPr>
              <a:t>.</a:t>
            </a:r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>
            <a:off x="107504" y="693574"/>
            <a:ext cx="6264696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ko-KR" altLang="en-US" b="1" dirty="0">
                <a:latin typeface="+mn-ea"/>
              </a:rPr>
              <a:t>상반기 </a:t>
            </a:r>
            <a:r>
              <a:rPr lang="en-US" altLang="ko-KR" b="1" dirty="0" smtClean="0">
                <a:latin typeface="+mn-ea"/>
              </a:rPr>
              <a:t>IMT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LINE </a:t>
            </a:r>
            <a:r>
              <a:rPr lang="ko-KR" altLang="en-US" b="1" dirty="0">
                <a:latin typeface="+mn-ea"/>
              </a:rPr>
              <a:t>별 현황</a:t>
            </a:r>
          </a:p>
        </p:txBody>
      </p:sp>
    </p:spTree>
    <p:extLst>
      <p:ext uri="{BB962C8B-B14F-4D97-AF65-F5344CB8AC3E}">
        <p14:creationId xmlns:p14="http://schemas.microsoft.com/office/powerpoint/2010/main" val="299102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145919"/>
              </p:ext>
            </p:extLst>
          </p:nvPr>
        </p:nvGraphicFramePr>
        <p:xfrm>
          <a:off x="251520" y="836613"/>
          <a:ext cx="8640960" cy="5579898"/>
        </p:xfrm>
        <a:graphic>
          <a:graphicData uri="http://schemas.openxmlformats.org/drawingml/2006/table">
            <a:tbl>
              <a:tblPr/>
              <a:tblGrid>
                <a:gridCol w="432048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3966">
                <a:tc>
                  <a:txBody>
                    <a:bodyPr/>
                    <a:lstStyle/>
                    <a:p>
                      <a:pPr marL="0" algn="l" defTabSz="914400" rtl="0" eaLnBrk="1" latinLnBrk="1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과제등급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과제 </a:t>
                      </a:r>
                      <a:r>
                        <a:rPr lang="en-US" altLang="ko-KR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No.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</a:t>
                      </a:r>
                      <a:r>
                        <a:rPr lang="ko-KR" altLang="en-US" sz="10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과제명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1050" b="1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SMD</a:t>
                      </a:r>
                      <a:r>
                        <a:rPr lang="ko-KR" altLang="en-US" sz="1050" b="1" kern="1200" baseline="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설비 유실 개선을 통한 효율 향상</a:t>
                      </a:r>
                      <a:endParaRPr lang="ko-KR" altLang="en-US" sz="1050" b="1" kern="1200" dirty="0">
                        <a:solidFill>
                          <a:srgbClr val="0000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 추진기간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2020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100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966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추진리더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김남수 과장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5151" marR="45151" marT="45147" marB="45147" anchor="ctr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부문장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000" dirty="0" smtClean="0">
                          <a:latin typeface="+mn-ea"/>
                          <a:ea typeface="+mn-ea"/>
                        </a:rPr>
                        <a:t>김태관 </a:t>
                      </a:r>
                      <a:r>
                        <a:rPr lang="ko-KR" altLang="en-US" sz="1000" dirty="0" err="1" smtClean="0">
                          <a:latin typeface="+mn-ea"/>
                          <a:ea typeface="+mn-ea"/>
                        </a:rPr>
                        <a:t>법인장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추진배경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목적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aseline="0" dirty="0">
                          <a:latin typeface="맑은 고딕" panose="020B0503020000020004" pitchFamily="50" charset="-127"/>
                          <a:ea typeface="+mn-ea"/>
                        </a:rPr>
                        <a:t>     : </a:t>
                      </a:r>
                      <a:r>
                        <a:rPr lang="en-US" altLang="ko-KR" sz="1000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자동화 설비의 성능 및 고장 유실을 최적으로 관리 하여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      </a:t>
                      </a:r>
                      <a:r>
                        <a:rPr lang="ko-KR" altLang="en-US" sz="10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가동 효율 향상 및 점당 가공비 절감</a:t>
                      </a:r>
                      <a:endParaRPr lang="en-US" altLang="ko-KR" sz="10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endParaRPr lang="en-US" altLang="ko-KR" sz="800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 marL="171450" indent="-171450"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8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   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순간정지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_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속도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LOSS </a:t>
                      </a:r>
                      <a:r>
                        <a:rPr lang="ko-KR" altLang="en-US" sz="1000" b="1" baseline="0" dirty="0">
                          <a:latin typeface="+mn-ea"/>
                          <a:ea typeface="+mn-ea"/>
                          <a:sym typeface="Wingdings" panose="05000000000000000000" pitchFamily="2" charset="2"/>
                        </a:rPr>
                        <a:t>집중 관리</a:t>
                      </a:r>
                      <a:endParaRPr lang="en-US" altLang="ko-KR" sz="800" b="1" baseline="0" dirty="0">
                        <a:latin typeface="+mn-ea"/>
                        <a:ea typeface="+mn-ea"/>
                        <a:sym typeface="Wingdings" panose="05000000000000000000" pitchFamily="2" charset="2"/>
                      </a:endParaRPr>
                    </a:p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추진목표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</a:t>
                      </a:r>
                      <a:endParaRPr lang="en-US" altLang="ko-KR" sz="100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476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기대효과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유실 및 </a:t>
                      </a:r>
                      <a:r>
                        <a:rPr lang="ko-KR" altLang="en-US" sz="1000" b="1" dirty="0" err="1">
                          <a:latin typeface="+mn-ea"/>
                          <a:ea typeface="+mn-ea"/>
                        </a:rPr>
                        <a:t>흡착율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 개선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    </a:t>
                      </a:r>
                      <a:endParaRPr lang="ko-KR" altLang="en-US" sz="1000" b="0" baseline="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투자비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: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4760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□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Action</a:t>
                      </a:r>
                      <a:r>
                        <a:rPr lang="en-US" altLang="ko-KR" sz="1000" b="1" baseline="0" dirty="0">
                          <a:latin typeface="+mn-ea"/>
                          <a:ea typeface="+mn-ea"/>
                        </a:rPr>
                        <a:t> Plan </a:t>
                      </a:r>
                      <a:r>
                        <a:rPr lang="en-US" altLang="ko-KR" sz="1000" b="1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1" dirty="0">
                          <a:latin typeface="+mn-ea"/>
                          <a:ea typeface="+mn-ea"/>
                        </a:rPr>
                        <a:t>일정</a:t>
                      </a:r>
                      <a:endParaRPr lang="en-US" altLang="ko-KR" sz="1000" b="1" dirty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5151" marR="45151" marT="45147" marB="45147">
                    <a:lnL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552" y="2924944"/>
            <a:ext cx="3937296" cy="524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설비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PM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운영 유지 관리 및 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년도 공정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/LINE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순간정지 </a:t>
            </a: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발생의 유실 요소 중점 개선 활동 진행</a:t>
            </a:r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52347" y="3720541"/>
          <a:ext cx="4045805" cy="567690"/>
        </p:xfrm>
        <a:graphic>
          <a:graphicData uri="http://schemas.openxmlformats.org/drawingml/2006/table">
            <a:tbl>
              <a:tblPr/>
              <a:tblGrid>
                <a:gridCol w="8091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091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0916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091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091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유실절감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증가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재무성과</a:t>
                      </a:r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VND)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목표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126,050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9,992,381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39,486,790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52344" y="4468718"/>
          <a:ext cx="4045808" cy="390525"/>
        </p:xfrm>
        <a:graphic>
          <a:graphicData uri="http://schemas.openxmlformats.org/drawingml/2006/table">
            <a:tbl>
              <a:tblPr/>
              <a:tblGrid>
                <a:gridCol w="50572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057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652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462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0588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40556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50572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50572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수준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투자비용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\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재무성과</a:t>
                      </a:r>
                      <a:r>
                        <a:rPr lang="en-US" altLang="ko-KR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\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/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장착율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99.86%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99.92%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26,464,240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25,633,867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1.0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~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김남수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B4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58E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5" name="직선 화살표 연결선 14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4941005" y="5418329"/>
            <a:ext cx="43204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628723"/>
              </p:ext>
            </p:extLst>
          </p:nvPr>
        </p:nvGraphicFramePr>
        <p:xfrm>
          <a:off x="528960" y="5157191"/>
          <a:ext cx="8131599" cy="1210790"/>
        </p:xfrm>
        <a:graphic>
          <a:graphicData uri="http://schemas.openxmlformats.org/drawingml/2006/table">
            <a:tbl>
              <a:tblPr/>
              <a:tblGrid>
                <a:gridCol w="757080"/>
                <a:gridCol w="2074959"/>
                <a:gridCol w="757080"/>
                <a:gridCol w="757080"/>
                <a:gridCol w="757080"/>
                <a:gridCol w="757080"/>
                <a:gridCol w="757080"/>
                <a:gridCol w="757080"/>
                <a:gridCol w="757080"/>
              </a:tblGrid>
              <a:tr h="172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Action Plan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72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공정별 상반기 실적 유실 분석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WORST LINE/MODEL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순간유실</a:t>
                      </a:r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/LAY OU </a:t>
                      </a:r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활동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흡착율 개선점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유효성 검증 </a:t>
                      </a:r>
                      <a:r>
                        <a:rPr 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297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확대 전개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1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유지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800" b="0" i="0" u="none" strike="noStrike" dirty="0">
                          <a:solidFill>
                            <a:srgbClr val="0D0D0D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5580112" y="5589240"/>
            <a:ext cx="43204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5742058" y="5769116"/>
            <a:ext cx="43204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5273862" y="5922385"/>
            <a:ext cx="43204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6516216" y="6093296"/>
            <a:ext cx="432048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="" xmlns:a16="http://schemas.microsoft.com/office/drawing/2014/main" id="{DB704229-330C-4733-9FB4-F0853AC352F3}"/>
              </a:ext>
            </a:extLst>
          </p:cNvPr>
          <p:cNvCxnSpPr>
            <a:cxnSpLocks/>
          </p:cNvCxnSpPr>
          <p:nvPr/>
        </p:nvCxnSpPr>
        <p:spPr>
          <a:xfrm>
            <a:off x="7019984" y="6282137"/>
            <a:ext cx="1566246" cy="0"/>
          </a:xfrm>
          <a:prstGeom prst="straightConnector1">
            <a:avLst/>
          </a:prstGeom>
          <a:ln w="28575">
            <a:prstDash val="sysDash"/>
            <a:tailEnd type="triangle"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637986"/>
              </p:ext>
            </p:extLst>
          </p:nvPr>
        </p:nvGraphicFramePr>
        <p:xfrm>
          <a:off x="4645284" y="2283036"/>
          <a:ext cx="4027860" cy="933450"/>
        </p:xfrm>
        <a:graphic>
          <a:graphicData uri="http://schemas.openxmlformats.org/drawingml/2006/table">
            <a:tbl>
              <a:tblPr/>
              <a:tblGrid>
                <a:gridCol w="805572"/>
                <a:gridCol w="805572"/>
                <a:gridCol w="805572"/>
                <a:gridCol w="805572"/>
                <a:gridCol w="805572"/>
              </a:tblGrid>
              <a:tr h="209550">
                <a:tc rowSpan="2" grid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KPI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상반기 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</a:t>
                      </a:r>
                      <a:endParaRPr lang="en-US" altLang="ko-KR" sz="900" b="1" i="0" u="none" strike="noStrike" dirty="0" smtClean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rtl="0" fontAlgn="ctr"/>
                      <a:r>
                        <a:rPr lang="ko-KR" altLang="en-US" sz="900" b="1" i="0" u="none" strike="noStrike" dirty="0" smtClean="0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  <a:endParaRPr lang="ko-KR" altLang="en-US" sz="900" b="1" i="0" u="none" strike="noStrike" dirty="0">
                        <a:solidFill>
                          <a:srgbClr val="0000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</a:tr>
              <a:tr h="20955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향상율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333333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267677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8377" y="1109581"/>
            <a:ext cx="1443775" cy="230601"/>
            <a:chOff x="251524" y="785230"/>
            <a:chExt cx="1443775" cy="276999"/>
          </a:xfrm>
        </p:grpSpPr>
        <p:sp>
          <p:nvSpPr>
            <p:cNvPr id="5" name="직사각형 4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2715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  <a:ea typeface="+mn-ea"/>
                </a:rPr>
                <a:t> </a:t>
              </a:r>
              <a:r>
                <a:rPr lang="ko-KR" altLang="en-US" sz="1200" b="1" dirty="0" smtClean="0">
                  <a:latin typeface="+mn-ea"/>
                  <a:ea typeface="+mn-ea"/>
                </a:rPr>
                <a:t>월별 실적 현황</a:t>
              </a:r>
              <a:endParaRPr lang="ko-KR" altLang="en-US" sz="1200" b="1" dirty="0">
                <a:latin typeface="+mn-ea"/>
                <a:ea typeface="+mn-ea"/>
              </a:endParaRPr>
            </a:p>
          </p:txBody>
        </p:sp>
      </p:grp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23528" y="1367036"/>
          <a:ext cx="5486400" cy="1485900"/>
        </p:xfrm>
        <a:graphic>
          <a:graphicData uri="http://schemas.openxmlformats.org/drawingml/2006/table">
            <a:tbl>
              <a:tblPr/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년상반기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평가가동율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88.4%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85.8%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4.8%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UPEH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52,110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45,426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49,078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47,513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44,339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43,788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43,554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0.069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0.079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0.073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2F75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784528" y="1368132"/>
            <a:ext cx="31033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＃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현황 파악 개선점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t">
              <a:lnSpc>
                <a:spcPct val="150000"/>
              </a:lnSpc>
            </a:pP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UPEH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점당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CT  20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대비 각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13%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하락 발생</a:t>
            </a:r>
            <a:endParaRPr lang="ko-KR" altLang="en-US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MODEL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 생산 </a:t>
            </a:r>
            <a:r>
              <a:rPr lang="en-US" altLang="ko-KR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CAPA </a:t>
            </a: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저하 발생 요인 검토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유실 유형별 개선점 확인</a:t>
            </a:r>
            <a:endParaRPr lang="en-US" altLang="ko-KR" sz="10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28600" indent="-228600" fontAlgn="t">
              <a:lnSpc>
                <a:spcPct val="150000"/>
              </a:lnSpc>
              <a:buAutoNum type="circleNumDbPlain" startAt="2"/>
            </a:pPr>
            <a:r>
              <a:rPr lang="ko-KR" altLang="en-US" sz="1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충전기 양면 </a:t>
            </a:r>
            <a:r>
              <a:rPr lang="en-US" altLang="ko-KR" sz="1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</a:t>
            </a:r>
            <a:r>
              <a:rPr lang="ko-KR" altLang="en-US" sz="1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점유율 증가 추세 </a:t>
            </a:r>
            <a:endParaRPr lang="en-US" altLang="ko-KR" sz="1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358377" y="3016994"/>
            <a:ext cx="1782009" cy="276999"/>
            <a:chOff x="251524" y="785230"/>
            <a:chExt cx="1782009" cy="339757"/>
          </a:xfrm>
        </p:grpSpPr>
        <p:sp>
          <p:nvSpPr>
            <p:cNvPr id="10" name="직사각형 9"/>
            <p:cNvSpPr/>
            <p:nvPr/>
          </p:nvSpPr>
          <p:spPr>
            <a:xfrm>
              <a:off x="251524" y="85413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609736" cy="3397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MODEL </a:t>
              </a:r>
              <a:r>
                <a:rPr lang="ko-KR" altLang="en-US" sz="1200" b="1" dirty="0" smtClean="0">
                  <a:latin typeface="+mn-ea"/>
                </a:rPr>
                <a:t>제품 점유율</a:t>
              </a:r>
              <a:endParaRPr lang="ko-KR" altLang="en-US" sz="1200" b="1" dirty="0">
                <a:latin typeface="+mn-ea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323528" y="3544704"/>
          <a:ext cx="5461000" cy="666750"/>
        </p:xfrm>
        <a:graphic>
          <a:graphicData uri="http://schemas.openxmlformats.org/drawingml/2006/table">
            <a:tbl>
              <a:tblPr/>
              <a:tblGrid>
                <a:gridCol w="685800"/>
                <a:gridCol w="1041400"/>
                <a:gridCol w="927100"/>
                <a:gridCol w="927100"/>
                <a:gridCol w="838200"/>
                <a:gridCol w="1041400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Adaptor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현대캐피코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1,122,891,854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123,127,554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402,759,300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820,380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1,649,599,088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차트 12"/>
          <p:cNvGraphicFramePr>
            <a:graphicFrameLocks/>
          </p:cNvGraphicFramePr>
          <p:nvPr>
            <p:extLst/>
          </p:nvPr>
        </p:nvGraphicFramePr>
        <p:xfrm>
          <a:off x="5673159" y="2900690"/>
          <a:ext cx="3431476" cy="1886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23528" y="4530025"/>
          <a:ext cx="2654300" cy="666750"/>
        </p:xfrm>
        <a:graphic>
          <a:graphicData uri="http://schemas.openxmlformats.org/drawingml/2006/table">
            <a:tbl>
              <a:tblPr/>
              <a:tblGrid>
                <a:gridCol w="685800"/>
                <a:gridCol w="1041400"/>
                <a:gridCol w="927100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양면점유율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단면 점유율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455,401,976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667,489,878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323528" y="5498554"/>
          <a:ext cx="5461001" cy="666750"/>
        </p:xfrm>
        <a:graphic>
          <a:graphicData uri="http://schemas.openxmlformats.org/drawingml/2006/table">
            <a:tbl>
              <a:tblPr/>
              <a:tblGrid>
                <a:gridCol w="780143"/>
                <a:gridCol w="780143"/>
                <a:gridCol w="780143"/>
                <a:gridCol w="780143"/>
                <a:gridCol w="780143"/>
                <a:gridCol w="780143"/>
                <a:gridCol w="780143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TA800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TA845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TA865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P4300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양면</a:t>
                      </a:r>
                      <a:r>
                        <a:rPr lang="en-US" sz="900" b="1" i="0" u="none" strike="noStrike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145,745,939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113,708,194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14,595,040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74,999,496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106,353,307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455,401,976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점유율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차트 15"/>
          <p:cNvGraphicFramePr>
            <a:graphicFrameLocks/>
          </p:cNvGraphicFramePr>
          <p:nvPr>
            <p:extLst/>
          </p:nvPr>
        </p:nvGraphicFramePr>
        <p:xfrm>
          <a:off x="3779912" y="3800672"/>
          <a:ext cx="3312368" cy="19617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차트 16"/>
          <p:cNvGraphicFramePr>
            <a:graphicFrameLocks/>
          </p:cNvGraphicFramePr>
          <p:nvPr>
            <p:extLst/>
          </p:nvPr>
        </p:nvGraphicFramePr>
        <p:xfrm>
          <a:off x="5891863" y="4673583"/>
          <a:ext cx="3212772" cy="1947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8" name="꺾인 연결선 17"/>
          <p:cNvCxnSpPr/>
          <p:nvPr/>
        </p:nvCxnSpPr>
        <p:spPr>
          <a:xfrm rot="10800000" flipV="1">
            <a:off x="6003940" y="4058319"/>
            <a:ext cx="1637078" cy="413360"/>
          </a:xfrm>
          <a:prstGeom prst="bentConnector3">
            <a:avLst/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/>
          <p:nvPr/>
        </p:nvCxnSpPr>
        <p:spPr>
          <a:xfrm>
            <a:off x="6187948" y="4596238"/>
            <a:ext cx="1332619" cy="261057"/>
          </a:xfrm>
          <a:prstGeom prst="bentConnector3">
            <a:avLst>
              <a:gd name="adj1" fmla="val 99166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38EFD44-2C17-49D4-BDD2-657D128D7757}"/>
              </a:ext>
            </a:extLst>
          </p:cNvPr>
          <p:cNvSpPr txBox="1"/>
          <p:nvPr/>
        </p:nvSpPr>
        <p:spPr>
          <a:xfrm>
            <a:off x="323528" y="6090246"/>
            <a:ext cx="8564350" cy="402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충전기 전체 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MODEL 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중 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41% USB TOP/BOT 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및 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SUB TOP/BOT </a:t>
            </a:r>
            <a:r>
              <a:rPr lang="ko-KR" altLang="en-US" sz="1200" dirty="0" smtClean="0">
                <a:solidFill>
                  <a:schemeClr val="accent1"/>
                </a:solidFill>
                <a:latin typeface="+mn-ea"/>
              </a:rPr>
              <a:t>양면 제품 차지함</a:t>
            </a:r>
            <a:r>
              <a:rPr lang="en-US" altLang="ko-KR" sz="1200" dirty="0" smtClean="0">
                <a:solidFill>
                  <a:schemeClr val="accent1"/>
                </a:solidFill>
                <a:latin typeface="+mn-ea"/>
              </a:rPr>
              <a:t>.</a:t>
            </a:r>
            <a:endParaRPr lang="en-US" altLang="ko-KR" sz="120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23528" y="3287038"/>
            <a:ext cx="1516998" cy="227631"/>
            <a:chOff x="-59345" y="1898950"/>
            <a:chExt cx="2240716" cy="402599"/>
          </a:xfrm>
        </p:grpSpPr>
        <p:sp>
          <p:nvSpPr>
            <p:cNvPr id="22" name="직사각형 21"/>
            <p:cNvSpPr/>
            <p:nvPr/>
          </p:nvSpPr>
          <p:spPr>
            <a:xfrm>
              <a:off x="-59345" y="1898950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-59345" y="1957046"/>
              <a:ext cx="2240716" cy="344503"/>
            </a:xfrm>
            <a:prstGeom prst="rect">
              <a:avLst/>
            </a:prstGeom>
            <a:solidFill>
              <a:schemeClr val="accent3">
                <a:lumMod val="75000"/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/>
                <a:t>하반기 제품 군 점유율</a:t>
              </a:r>
              <a:endParaRPr lang="ko-KR" altLang="en-US" sz="1000" b="1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30857" y="4285482"/>
            <a:ext cx="1516998" cy="227631"/>
            <a:chOff x="-59345" y="1898950"/>
            <a:chExt cx="2240716" cy="402599"/>
          </a:xfrm>
        </p:grpSpPr>
        <p:sp>
          <p:nvSpPr>
            <p:cNvPr id="25" name="직사각형 24"/>
            <p:cNvSpPr/>
            <p:nvPr/>
          </p:nvSpPr>
          <p:spPr>
            <a:xfrm>
              <a:off x="-59345" y="1898950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-59345" y="1957046"/>
              <a:ext cx="2240716" cy="344503"/>
            </a:xfrm>
            <a:prstGeom prst="rect">
              <a:avLst/>
            </a:prstGeom>
            <a:solidFill>
              <a:schemeClr val="accent3">
                <a:lumMod val="75000"/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/>
                <a:t>충전기 단</a:t>
              </a:r>
              <a:r>
                <a:rPr lang="en-US" altLang="ko-KR" sz="1000" b="1" dirty="0" smtClean="0"/>
                <a:t>/</a:t>
              </a:r>
              <a:r>
                <a:rPr lang="ko-KR" altLang="en-US" sz="1000" b="1" dirty="0" smtClean="0"/>
                <a:t>양면 점유율</a:t>
              </a:r>
              <a:endParaRPr lang="ko-KR" altLang="en-US" sz="1000" b="1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331577" y="5246864"/>
            <a:ext cx="1675310" cy="227631"/>
            <a:chOff x="-59345" y="1898950"/>
            <a:chExt cx="2240716" cy="402599"/>
          </a:xfrm>
        </p:grpSpPr>
        <p:sp>
          <p:nvSpPr>
            <p:cNvPr id="28" name="직사각형 27"/>
            <p:cNvSpPr/>
            <p:nvPr/>
          </p:nvSpPr>
          <p:spPr>
            <a:xfrm>
              <a:off x="-59345" y="1898950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-59345" y="1957046"/>
              <a:ext cx="2240716" cy="344503"/>
            </a:xfrm>
            <a:prstGeom prst="rect">
              <a:avLst/>
            </a:prstGeom>
            <a:solidFill>
              <a:schemeClr val="accent3">
                <a:lumMod val="75000"/>
                <a:alpha val="7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/>
                <a:t>양면 </a:t>
              </a:r>
              <a:r>
                <a:rPr lang="en-US" altLang="ko-KR" sz="1000" b="1" dirty="0" smtClean="0"/>
                <a:t>MODEL </a:t>
              </a:r>
              <a:r>
                <a:rPr lang="ko-KR" altLang="en-US" sz="1000" b="1" dirty="0" smtClean="0"/>
                <a:t>別 점유율</a:t>
              </a:r>
              <a:endParaRPr lang="ko-KR" altLang="en-US" sz="1000" b="1" dirty="0"/>
            </a:p>
          </p:txBody>
        </p:sp>
      </p:grpSp>
      <p:sp>
        <p:nvSpPr>
          <p:cNvPr id="33" name="Rectangle 37"/>
          <p:cNvSpPr>
            <a:spLocks noChangeArrowheads="1"/>
          </p:cNvSpPr>
          <p:nvPr/>
        </p:nvSpPr>
        <p:spPr bwMode="auto">
          <a:xfrm>
            <a:off x="243912" y="694243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SMD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464610"/>
              </p:ext>
            </p:extLst>
          </p:nvPr>
        </p:nvGraphicFramePr>
        <p:xfrm>
          <a:off x="6084168" y="2687582"/>
          <a:ext cx="2803712" cy="361950"/>
        </p:xfrm>
        <a:graphic>
          <a:graphicData uri="http://schemas.openxmlformats.org/drawingml/2006/table">
            <a:tbl>
              <a:tblPr/>
              <a:tblGrid>
                <a:gridCol w="700928"/>
                <a:gridCol w="700928"/>
                <a:gridCol w="700928"/>
                <a:gridCol w="700928"/>
              </a:tblGrid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상반기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21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년 하반기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충전기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양면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41%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6077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99721" y="1027967"/>
            <a:ext cx="2809533" cy="276999"/>
            <a:chOff x="251524" y="785230"/>
            <a:chExt cx="2809533" cy="301692"/>
          </a:xfrm>
        </p:grpSpPr>
        <p:sp>
          <p:nvSpPr>
            <p:cNvPr id="15" name="직사각형 14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2637260" cy="3016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WORST LINE &amp; MODEL </a:t>
              </a:r>
              <a:r>
                <a:rPr lang="ko-KR" altLang="en-US" sz="1200" b="1" dirty="0" smtClean="0">
                  <a:latin typeface="+mn-ea"/>
                </a:rPr>
                <a:t>영향 분석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789165" y="1011822"/>
            <a:ext cx="1175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※ 1</a:t>
            </a:r>
            <a:r>
              <a:rPr lang="ko-KR" altLang="en-US" sz="1000" b="1" dirty="0" smtClean="0">
                <a:latin typeface="+mj-ea"/>
                <a:ea typeface="+mj-ea"/>
              </a:rPr>
              <a:t>월</a:t>
            </a:r>
            <a:r>
              <a:rPr lang="en-US" altLang="ko-KR" sz="1000" b="1" dirty="0" smtClean="0">
                <a:latin typeface="+mj-ea"/>
                <a:ea typeface="+mj-ea"/>
              </a:rPr>
              <a:t>~5</a:t>
            </a:r>
            <a:r>
              <a:rPr lang="ko-KR" altLang="en-US" sz="1000" b="1" dirty="0" smtClean="0">
                <a:latin typeface="+mj-ea"/>
                <a:ea typeface="+mj-ea"/>
              </a:rPr>
              <a:t>월 실적</a:t>
            </a:r>
            <a:endParaRPr lang="ko-KR" altLang="en-US" sz="1000" b="1" dirty="0">
              <a:latin typeface="+mj-ea"/>
              <a:ea typeface="+mj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926265"/>
              </p:ext>
            </p:extLst>
          </p:nvPr>
        </p:nvGraphicFramePr>
        <p:xfrm>
          <a:off x="179513" y="1291663"/>
          <a:ext cx="8784974" cy="967675"/>
        </p:xfrm>
        <a:graphic>
          <a:graphicData uri="http://schemas.openxmlformats.org/drawingml/2006/table">
            <a:tbl>
              <a:tblPr/>
              <a:tblGrid>
                <a:gridCol w="505610"/>
                <a:gridCol w="731329"/>
                <a:gridCol w="686185"/>
                <a:gridCol w="686185"/>
                <a:gridCol w="686185"/>
                <a:gridCol w="686185"/>
                <a:gridCol w="686185"/>
                <a:gridCol w="686185"/>
                <a:gridCol w="686185"/>
                <a:gridCol w="686185"/>
                <a:gridCol w="686185"/>
                <a:gridCol w="686185"/>
                <a:gridCol w="686185"/>
              </a:tblGrid>
              <a:tr h="228300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누적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VSMDC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VSMDD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VSMDE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VSMDF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VSMDG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VSMDH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VSMDI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VSMDJ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283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SMD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83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endParaRPr lang="en-US" altLang="ko-KR" sz="900" b="0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283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0.0827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0.0503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0.0554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0.1090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0.0529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0.1083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0.1046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0.0771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0.2765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0.0887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0.1469 </a:t>
                      </a:r>
                    </a:p>
                  </a:txBody>
                  <a:tcPr marL="8455" marR="8455" marT="8455" marB="0" anchor="ctr">
                    <a:lnL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BC2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990716"/>
              </p:ext>
            </p:extLst>
          </p:nvPr>
        </p:nvGraphicFramePr>
        <p:xfrm>
          <a:off x="179513" y="2668093"/>
          <a:ext cx="8784970" cy="486114"/>
        </p:xfrm>
        <a:graphic>
          <a:graphicData uri="http://schemas.openxmlformats.org/drawingml/2006/table">
            <a:tbl>
              <a:tblPr/>
              <a:tblGrid>
                <a:gridCol w="501468"/>
                <a:gridCol w="1040081"/>
                <a:gridCol w="1040081"/>
                <a:gridCol w="1040081"/>
                <a:gridCol w="1040081"/>
                <a:gridCol w="1040081"/>
                <a:gridCol w="1040081"/>
                <a:gridCol w="1021508"/>
                <a:gridCol w="1021508"/>
              </a:tblGrid>
              <a:tr h="243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  <a:endParaRPr lang="ko-KR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525" marR="6525" marT="6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EP-TA800XXE_VE2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EP-TA800UXE_VE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EP-TA845JBE_Laptop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EP-TA845JBE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EP-TA865IWE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EP-TA220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EP-TA865 2nd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평균점당 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2430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6525" marR="6525" marT="6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0.256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0.210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0.197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0.178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0.174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0.092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0.090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800" b="1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0.171</a:t>
                      </a:r>
                    </a:p>
                  </a:txBody>
                  <a:tcPr marL="6525" marR="6525" marT="6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직사각형 58"/>
          <p:cNvSpPr/>
          <p:nvPr/>
        </p:nvSpPr>
        <p:spPr>
          <a:xfrm>
            <a:off x="107504" y="2394248"/>
            <a:ext cx="18181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▶  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C-LINE WORST MODEL</a:t>
            </a:r>
            <a:endParaRPr lang="en-US" altLang="ko-KR" sz="1000" dirty="0">
              <a:latin typeface="+mn-ea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91880" y="1258043"/>
            <a:ext cx="648072" cy="100129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13" name="꺾인 연결선 12"/>
          <p:cNvCxnSpPr>
            <a:stCxn id="11" idx="2"/>
            <a:endCxn id="9" idx="0"/>
          </p:cNvCxnSpPr>
          <p:nvPr/>
        </p:nvCxnSpPr>
        <p:spPr>
          <a:xfrm rot="16200000" flipH="1">
            <a:off x="3989580" y="2085674"/>
            <a:ext cx="408755" cy="756082"/>
          </a:xfrm>
          <a:prstGeom prst="bentConnector3">
            <a:avLst/>
          </a:prstGeom>
          <a:ln w="158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00708"/>
              </p:ext>
            </p:extLst>
          </p:nvPr>
        </p:nvGraphicFramePr>
        <p:xfrm>
          <a:off x="179513" y="3343887"/>
          <a:ext cx="3141711" cy="438150"/>
        </p:xfrm>
        <a:graphic>
          <a:graphicData uri="http://schemas.openxmlformats.org/drawingml/2006/table">
            <a:tbl>
              <a:tblPr/>
              <a:tblGrid>
                <a:gridCol w="1047237"/>
                <a:gridCol w="1047237"/>
                <a:gridCol w="1047237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 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대비 감소율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232%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8" name="직사각형 77"/>
          <p:cNvSpPr/>
          <p:nvPr/>
        </p:nvSpPr>
        <p:spPr>
          <a:xfrm>
            <a:off x="3491880" y="3228039"/>
            <a:ext cx="547260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latin typeface="+mj-ea"/>
                <a:ea typeface="+mj-ea"/>
              </a:rPr>
              <a:t>C-LINE TOP </a:t>
            </a:r>
            <a:r>
              <a:rPr lang="ko-KR" altLang="en-US" sz="1000" dirty="0" smtClean="0">
                <a:latin typeface="+mj-ea"/>
                <a:ea typeface="+mj-ea"/>
              </a:rPr>
              <a:t>면 대응 생산에 따른 점당 </a:t>
            </a:r>
            <a:r>
              <a:rPr lang="en-US" altLang="ko-KR" sz="1000" dirty="0" smtClean="0">
                <a:latin typeface="+mj-ea"/>
                <a:ea typeface="+mj-ea"/>
              </a:rPr>
              <a:t>C/T </a:t>
            </a:r>
            <a:r>
              <a:rPr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111%</a:t>
            </a:r>
            <a:r>
              <a:rPr lang="en-US" altLang="ko-KR" sz="1000" dirty="0" smtClean="0">
                <a:latin typeface="+mj-ea"/>
                <a:ea typeface="+mj-ea"/>
              </a:rPr>
              <a:t> </a:t>
            </a:r>
            <a:r>
              <a:rPr lang="ko-KR" altLang="en-US" sz="1000" dirty="0" smtClean="0">
                <a:latin typeface="+mj-ea"/>
                <a:ea typeface="+mj-ea"/>
              </a:rPr>
              <a:t>증가 </a:t>
            </a:r>
            <a:r>
              <a:rPr lang="en-US" altLang="ko-KR" sz="1000" dirty="0" smtClean="0">
                <a:latin typeface="+mj-ea"/>
                <a:ea typeface="+mj-ea"/>
              </a:rPr>
              <a:t>/ TOP MODEL </a:t>
            </a:r>
            <a:r>
              <a:rPr lang="ko-KR" altLang="en-US" sz="1000" dirty="0" smtClean="0">
                <a:latin typeface="+mj-ea"/>
                <a:ea typeface="+mj-ea"/>
              </a:rPr>
              <a:t>기준 </a:t>
            </a:r>
            <a:r>
              <a:rPr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232%</a:t>
            </a:r>
            <a:r>
              <a:rPr lang="en-US" altLang="ko-KR" sz="1000" dirty="0" smtClean="0">
                <a:latin typeface="+mj-ea"/>
                <a:ea typeface="+mj-ea"/>
              </a:rPr>
              <a:t> </a:t>
            </a:r>
            <a:r>
              <a:rPr lang="ko-KR" altLang="en-US" sz="1000" dirty="0" smtClean="0">
                <a:latin typeface="+mj-ea"/>
                <a:ea typeface="+mj-ea"/>
              </a:rPr>
              <a:t>증가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LINE 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설정 및 운영 물량 재분배 최적화 진행 </a:t>
            </a: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– YS24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설비 낭비 요소 개선 계획</a:t>
            </a:r>
            <a:endParaRPr lang="en-US" altLang="ko-KR" sz="10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4888088" y="2016711"/>
            <a:ext cx="1340095" cy="270252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012160" y="2360795"/>
            <a:ext cx="2534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j-ea"/>
                <a:ea typeface="+mj-ea"/>
              </a:rPr>
              <a:t>＃</a:t>
            </a:r>
            <a:r>
              <a:rPr lang="en-US" altLang="ko-KR" sz="1000" b="1" dirty="0" smtClean="0">
                <a:latin typeface="+mj-ea"/>
                <a:ea typeface="+mj-ea"/>
              </a:rPr>
              <a:t>SMPS </a:t>
            </a:r>
            <a:r>
              <a:rPr lang="ko-KR" altLang="en-US" sz="1000" b="1" dirty="0" smtClean="0">
                <a:latin typeface="+mj-ea"/>
                <a:ea typeface="+mj-ea"/>
              </a:rPr>
              <a:t>전용 </a:t>
            </a:r>
            <a:r>
              <a:rPr lang="en-US" altLang="ko-KR" sz="1000" b="1" dirty="0" smtClean="0">
                <a:latin typeface="+mj-ea"/>
                <a:ea typeface="+mj-ea"/>
              </a:rPr>
              <a:t>1~2</a:t>
            </a:r>
            <a:r>
              <a:rPr lang="ko-KR" altLang="en-US" sz="1000" b="1" dirty="0" smtClean="0">
                <a:latin typeface="+mj-ea"/>
                <a:ea typeface="+mj-ea"/>
              </a:rPr>
              <a:t>연배 제품 영향의 차이</a:t>
            </a:r>
            <a:endParaRPr lang="ko-KR" altLang="en-US" sz="1000" b="1" dirty="0">
              <a:latin typeface="+mj-ea"/>
              <a:ea typeface="+mj-ea"/>
            </a:endParaRPr>
          </a:p>
        </p:txBody>
      </p:sp>
      <p:cxnSp>
        <p:nvCxnSpPr>
          <p:cNvPr id="81" name="꺾인 연결선 80"/>
          <p:cNvCxnSpPr>
            <a:stCxn id="79" idx="2"/>
            <a:endCxn id="80" idx="1"/>
          </p:cNvCxnSpPr>
          <p:nvPr/>
        </p:nvCxnSpPr>
        <p:spPr>
          <a:xfrm rot="16200000" flipH="1">
            <a:off x="5686677" y="2158422"/>
            <a:ext cx="196943" cy="454024"/>
          </a:xfrm>
          <a:prstGeom prst="bentConnector2">
            <a:avLst/>
          </a:prstGeom>
          <a:ln w="158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모서리가 둥근 직사각형 81"/>
          <p:cNvSpPr/>
          <p:nvPr/>
        </p:nvSpPr>
        <p:spPr>
          <a:xfrm>
            <a:off x="2112721" y="1280008"/>
            <a:ext cx="2747311" cy="270252"/>
          </a:xfrm>
          <a:prstGeom prst="round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83" name="꺾인 연결선 82"/>
          <p:cNvCxnSpPr>
            <a:stCxn id="82" idx="0"/>
          </p:cNvCxnSpPr>
          <p:nvPr/>
        </p:nvCxnSpPr>
        <p:spPr>
          <a:xfrm rot="5400000" flipH="1" flipV="1">
            <a:off x="4151714" y="427673"/>
            <a:ext cx="186999" cy="1517673"/>
          </a:xfrm>
          <a:prstGeom prst="bentConnector2">
            <a:avLst/>
          </a:prstGeom>
          <a:ln w="1270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914057" y="971870"/>
            <a:ext cx="1491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j-ea"/>
                <a:ea typeface="+mj-ea"/>
              </a:rPr>
              <a:t>＃</a:t>
            </a:r>
            <a:r>
              <a:rPr lang="en-US" altLang="ko-KR" sz="1000" b="1" dirty="0" smtClean="0">
                <a:latin typeface="+mj-ea"/>
                <a:ea typeface="+mj-ea"/>
              </a:rPr>
              <a:t>YS24</a:t>
            </a:r>
            <a:r>
              <a:rPr lang="ko-KR" altLang="en-US" sz="1000" b="1" dirty="0" smtClean="0">
                <a:latin typeface="+mj-ea"/>
                <a:ea typeface="+mj-ea"/>
              </a:rPr>
              <a:t>설비 적용 </a:t>
            </a:r>
            <a:r>
              <a:rPr lang="en-US" altLang="ko-KR" sz="1000" b="1" dirty="0" smtClean="0">
                <a:latin typeface="+mj-ea"/>
                <a:ea typeface="+mj-ea"/>
              </a:rPr>
              <a:t>LINE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79512" y="3855870"/>
            <a:ext cx="18357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▶  </a:t>
            </a:r>
            <a:r>
              <a:rPr lang="en-US" altLang="ko-KR" sz="1000" b="1" dirty="0">
                <a:solidFill>
                  <a:srgbClr val="0000FF"/>
                </a:solidFill>
                <a:latin typeface="+mn-ea"/>
              </a:rPr>
              <a:t>H</a:t>
            </a:r>
            <a:r>
              <a:rPr lang="en-US" altLang="ko-KR" sz="1000" b="1" dirty="0" smtClean="0">
                <a:solidFill>
                  <a:srgbClr val="0000FF"/>
                </a:solidFill>
                <a:latin typeface="+mn-ea"/>
              </a:rPr>
              <a:t>-LINE WORST MODEL</a:t>
            </a:r>
            <a:endParaRPr lang="en-US" altLang="ko-KR" sz="1000" dirty="0">
              <a:latin typeface="+mn-ea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997873"/>
              </p:ext>
            </p:extLst>
          </p:nvPr>
        </p:nvGraphicFramePr>
        <p:xfrm>
          <a:off x="179512" y="4125793"/>
          <a:ext cx="8784971" cy="576063"/>
        </p:xfrm>
        <a:graphic>
          <a:graphicData uri="http://schemas.openxmlformats.org/drawingml/2006/table">
            <a:tbl>
              <a:tblPr/>
              <a:tblGrid>
                <a:gridCol w="1105214"/>
                <a:gridCol w="1102747"/>
                <a:gridCol w="1102747"/>
                <a:gridCol w="1102747"/>
                <a:gridCol w="1102747"/>
                <a:gridCol w="1102747"/>
                <a:gridCol w="1080544"/>
                <a:gridCol w="1085478"/>
              </a:tblGrid>
              <a:tr h="19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920" marR="6920" marT="69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기존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신형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차이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1920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MODEL</a:t>
                      </a:r>
                    </a:p>
                  </a:txBody>
                  <a:tcPr marL="6920" marR="6920" marT="69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EP-TA800JBE_VE1.1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EP-TA845JBE_Laptop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EP-TA220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EP-TA865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20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6920" marR="6920" marT="69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0.222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0.215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0.218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0.420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0.395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0.407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87%</a:t>
                      </a:r>
                    </a:p>
                  </a:txBody>
                  <a:tcPr marL="6920" marR="6920" marT="69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6" name="직사각형 85"/>
          <p:cNvSpPr/>
          <p:nvPr/>
        </p:nvSpPr>
        <p:spPr>
          <a:xfrm>
            <a:off x="471994" y="4618691"/>
            <a:ext cx="878497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en-US" altLang="ko-KR" sz="1000" dirty="0" smtClean="0">
                <a:latin typeface="+mj-ea"/>
                <a:ea typeface="+mj-ea"/>
              </a:rPr>
              <a:t>※ TOP </a:t>
            </a:r>
            <a:r>
              <a:rPr lang="ko-KR" altLang="en-US" sz="1000" dirty="0" smtClean="0">
                <a:latin typeface="+mj-ea"/>
                <a:ea typeface="+mj-ea"/>
              </a:rPr>
              <a:t>면 점수 증가 및 </a:t>
            </a:r>
            <a:r>
              <a:rPr lang="en-US" altLang="ko-KR" sz="1000" dirty="0" smtClean="0">
                <a:latin typeface="+mj-ea"/>
                <a:ea typeface="+mj-ea"/>
              </a:rPr>
              <a:t>USB TYPE </a:t>
            </a:r>
            <a:r>
              <a:rPr lang="ko-KR" altLang="en-US" sz="1000" dirty="0" smtClean="0">
                <a:latin typeface="+mj-ea"/>
                <a:ea typeface="+mj-ea"/>
              </a:rPr>
              <a:t>변경에 따른 현 </a:t>
            </a:r>
            <a:r>
              <a:rPr lang="en-US" altLang="ko-KR" sz="1000" dirty="0" smtClean="0">
                <a:latin typeface="+mj-ea"/>
                <a:ea typeface="+mj-ea"/>
              </a:rPr>
              <a:t>H-LINE 2</a:t>
            </a:r>
            <a:r>
              <a:rPr lang="ko-KR" altLang="en-US" sz="1000" dirty="0" smtClean="0">
                <a:latin typeface="+mj-ea"/>
                <a:ea typeface="+mj-ea"/>
              </a:rPr>
              <a:t>대 구성 최적화된 점당 </a:t>
            </a:r>
            <a:r>
              <a:rPr lang="en-US" altLang="ko-KR" sz="1000" dirty="0" smtClean="0">
                <a:latin typeface="+mj-ea"/>
                <a:ea typeface="+mj-ea"/>
              </a:rPr>
              <a:t>C/T </a:t>
            </a:r>
            <a:r>
              <a:rPr lang="ko-KR" altLang="en-US" sz="1000" dirty="0" smtClean="0">
                <a:latin typeface="+mj-ea"/>
                <a:ea typeface="+mj-ea"/>
              </a:rPr>
              <a:t>미흡 문제점 </a:t>
            </a:r>
            <a:r>
              <a:rPr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( </a:t>
            </a:r>
            <a:r>
              <a:rPr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기존 </a:t>
            </a:r>
            <a:r>
              <a:rPr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MODEL </a:t>
            </a:r>
            <a:r>
              <a:rPr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대비 </a:t>
            </a:r>
            <a:r>
              <a:rPr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87% </a:t>
            </a:r>
            <a:r>
              <a:rPr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점당 </a:t>
            </a:r>
            <a:r>
              <a:rPr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C/T </a:t>
            </a:r>
            <a:r>
              <a:rPr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증가</a:t>
            </a:r>
            <a:r>
              <a:rPr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)</a:t>
            </a:r>
            <a:r>
              <a:rPr lang="ko-KR" altLang="en-US" sz="1000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endParaRPr lang="en-US" altLang="ko-KR" sz="1000" dirty="0" smtClean="0">
              <a:solidFill>
                <a:srgbClr val="FF0000"/>
              </a:solidFill>
              <a:latin typeface="+mj-ea"/>
              <a:ea typeface="+mj-ea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299721" y="4967559"/>
            <a:ext cx="1519117" cy="261610"/>
            <a:chOff x="251524" y="785230"/>
            <a:chExt cx="1519117" cy="261610"/>
          </a:xfrm>
        </p:grpSpPr>
        <p:sp>
          <p:nvSpPr>
            <p:cNvPr id="88" name="직사각형 87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="" xmlns:a16="http://schemas.microsoft.com/office/drawing/2014/main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3468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latin typeface="+mn-ea"/>
                </a:rPr>
                <a:t>MODEL </a:t>
              </a:r>
              <a:r>
                <a:rPr lang="ko-KR" altLang="en-US" sz="1100" b="1" dirty="0" smtClean="0">
                  <a:latin typeface="+mn-ea"/>
                </a:rPr>
                <a:t>개선 방향</a:t>
              </a:r>
              <a:endParaRPr lang="ko-KR" altLang="en-US" sz="1100" b="1" dirty="0">
                <a:latin typeface="+mn-ea"/>
              </a:endParaRPr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19" y="5265808"/>
            <a:ext cx="1428750" cy="963753"/>
          </a:xfrm>
          <a:prstGeom prst="rect">
            <a:avLst/>
          </a:prstGeom>
        </p:spPr>
      </p:pic>
      <p:pic>
        <p:nvPicPr>
          <p:cNvPr id="235" name="그림 2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51524" y="5242779"/>
            <a:ext cx="1944212" cy="980455"/>
          </a:xfrm>
          <a:prstGeom prst="rect">
            <a:avLst/>
          </a:prstGeom>
        </p:spPr>
      </p:pic>
      <p:pic>
        <p:nvPicPr>
          <p:cNvPr id="236" name="그림 2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350324" y="5251347"/>
            <a:ext cx="2077660" cy="971887"/>
          </a:xfrm>
          <a:prstGeom prst="rect">
            <a:avLst/>
          </a:prstGeom>
        </p:spPr>
      </p:pic>
      <p:sp>
        <p:nvSpPr>
          <p:cNvPr id="96" name="모서리가 둥근 직사각형 95"/>
          <p:cNvSpPr/>
          <p:nvPr/>
        </p:nvSpPr>
        <p:spPr>
          <a:xfrm>
            <a:off x="1039659" y="5262644"/>
            <a:ext cx="1019272" cy="91162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3174684" y="5277193"/>
            <a:ext cx="1253299" cy="91162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="" xmlns:a16="http://schemas.microsoft.com/office/drawing/2014/main" id="{DA0DE611-E374-4904-BD75-7E4752D41DF6}"/>
              </a:ext>
            </a:extLst>
          </p:cNvPr>
          <p:cNvGrpSpPr/>
          <p:nvPr/>
        </p:nvGrpSpPr>
        <p:grpSpPr>
          <a:xfrm>
            <a:off x="6516216" y="5049956"/>
            <a:ext cx="2177374" cy="227237"/>
            <a:chOff x="6111660" y="1050757"/>
            <a:chExt cx="2240716" cy="375728"/>
          </a:xfrm>
        </p:grpSpPr>
        <p:sp>
          <p:nvSpPr>
            <p:cNvPr id="100" name="직사각형 99">
              <a:extLst>
                <a:ext uri="{FF2B5EF4-FFF2-40B4-BE49-F238E27FC236}">
                  <a16:creationId xmlns="" xmlns:a16="http://schemas.microsoft.com/office/drawing/2014/main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="" xmlns:a16="http://schemas.microsoft.com/office/drawing/2014/main" id="{12334999-F8A7-4756-86F8-7CA4C578A793}"/>
                </a:ext>
              </a:extLst>
            </p:cNvPr>
            <p:cNvSpPr/>
            <p:nvPr/>
          </p:nvSpPr>
          <p:spPr>
            <a:xfrm>
              <a:off x="6111660" y="1081982"/>
              <a:ext cx="2240716" cy="344503"/>
            </a:xfrm>
            <a:prstGeom prst="rect">
              <a:avLst/>
            </a:prstGeom>
            <a:solidFill>
              <a:schemeClr val="accent3">
                <a:lumMod val="50000"/>
                <a:alpha val="50000"/>
              </a:schemeClr>
            </a:solidFill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+mj-ea"/>
                  <a:ea typeface="+mj-ea"/>
                </a:rPr>
                <a:t>TA220/865 </a:t>
              </a:r>
              <a:r>
                <a:rPr lang="ko-KR" altLang="en-US" sz="1100" b="1" dirty="0" smtClean="0">
                  <a:latin typeface="+mj-ea"/>
                  <a:ea typeface="+mj-ea"/>
                </a:rPr>
                <a:t>적용 </a:t>
              </a:r>
              <a:r>
                <a:rPr lang="en-US" altLang="ko-KR" sz="1100" b="1" dirty="0" smtClean="0">
                  <a:latin typeface="+mj-ea"/>
                  <a:ea typeface="+mj-ea"/>
                </a:rPr>
                <a:t>Nozzle </a:t>
              </a:r>
              <a:r>
                <a:rPr lang="ko-KR" altLang="en-US" sz="1100" b="1" dirty="0" smtClean="0">
                  <a:latin typeface="+mj-ea"/>
                  <a:ea typeface="+mj-ea"/>
                </a:rPr>
                <a:t>개선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cxnSp>
        <p:nvCxnSpPr>
          <p:cNvPr id="110" name="꺾인 연결선 109"/>
          <p:cNvCxnSpPr>
            <a:stCxn id="97" idx="0"/>
            <a:endCxn id="31" idx="0"/>
          </p:cNvCxnSpPr>
          <p:nvPr/>
        </p:nvCxnSpPr>
        <p:spPr>
          <a:xfrm rot="5400000" flipH="1" flipV="1">
            <a:off x="4505022" y="4562121"/>
            <a:ext cx="11385" cy="1418760"/>
          </a:xfrm>
          <a:prstGeom prst="bentConnector3">
            <a:avLst>
              <a:gd name="adj1" fmla="val 1241730"/>
            </a:avLst>
          </a:prstGeom>
          <a:ln w="1587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5" descr="E:\PNG\화살표\화살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5593808" y="5439380"/>
            <a:ext cx="960589" cy="60711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15000"/>
              </a:schemeClr>
            </a:glow>
          </a:effectLst>
          <a:extLst/>
        </p:spPr>
      </p:pic>
      <p:pic>
        <p:nvPicPr>
          <p:cNvPr id="248" name="그림 2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8582" y="5359590"/>
            <a:ext cx="2535902" cy="517682"/>
          </a:xfrm>
          <a:prstGeom prst="rect">
            <a:avLst/>
          </a:prstGeom>
        </p:spPr>
      </p:pic>
      <p:graphicFrame>
        <p:nvGraphicFramePr>
          <p:cNvPr id="250" name="표 2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50638"/>
              </p:ext>
            </p:extLst>
          </p:nvPr>
        </p:nvGraphicFramePr>
        <p:xfrm>
          <a:off x="6012160" y="5987420"/>
          <a:ext cx="3069900" cy="471724"/>
        </p:xfrm>
        <a:graphic>
          <a:graphicData uri="http://schemas.openxmlformats.org/drawingml/2006/table">
            <a:tbl>
              <a:tblPr/>
              <a:tblGrid>
                <a:gridCol w="767475"/>
                <a:gridCol w="767475"/>
                <a:gridCol w="767475"/>
                <a:gridCol w="767475"/>
              </a:tblGrid>
              <a:tr h="1783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전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개선예상 효과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1316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6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 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240,000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8" name="직사각형 117"/>
          <p:cNvSpPr/>
          <p:nvPr/>
        </p:nvSpPr>
        <p:spPr>
          <a:xfrm>
            <a:off x="179512" y="6186687"/>
            <a:ext cx="5754957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USB BODY SIZE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에 맞게 최적화 특수 </a:t>
            </a: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NOZZLE 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개선 검토 진행 </a:t>
            </a: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(SIZE 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및 외각 우레탄 적용</a:t>
            </a: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)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endParaRPr lang="en-US" altLang="ko-KR" sz="10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2107412" y="5032043"/>
            <a:ext cx="10615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 smtClean="0">
                <a:solidFill>
                  <a:srgbClr val="FF0000"/>
                </a:solidFill>
                <a:latin typeface="+mj-ea"/>
                <a:ea typeface="+mj-ea"/>
              </a:rPr>
              <a:t>신형</a:t>
            </a:r>
            <a:r>
              <a:rPr lang="en-US" altLang="ko-KR" sz="900" dirty="0" smtClean="0">
                <a:solidFill>
                  <a:srgbClr val="FF0000"/>
                </a:solidFill>
                <a:latin typeface="+mj-ea"/>
                <a:ea typeface="+mj-ea"/>
              </a:rPr>
              <a:t>MODEL USB</a:t>
            </a:r>
            <a:endParaRPr lang="ko-KR" altLang="en-US" sz="9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cxnSp>
        <p:nvCxnSpPr>
          <p:cNvPr id="253" name="꺾인 연결선 252"/>
          <p:cNvCxnSpPr>
            <a:stCxn id="96" idx="3"/>
            <a:endCxn id="251" idx="2"/>
          </p:cNvCxnSpPr>
          <p:nvPr/>
        </p:nvCxnSpPr>
        <p:spPr>
          <a:xfrm flipV="1">
            <a:off x="2058931" y="5262875"/>
            <a:ext cx="579236" cy="455582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97" idx="1"/>
            <a:endCxn id="251" idx="2"/>
          </p:cNvCxnSpPr>
          <p:nvPr/>
        </p:nvCxnSpPr>
        <p:spPr>
          <a:xfrm rot="10800000">
            <a:off x="2638168" y="5262876"/>
            <a:ext cx="536517" cy="470131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37"/>
          <p:cNvSpPr>
            <a:spLocks noChangeArrowheads="1"/>
          </p:cNvSpPr>
          <p:nvPr/>
        </p:nvSpPr>
        <p:spPr bwMode="auto">
          <a:xfrm>
            <a:off x="163886" y="674134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SMD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79512" y="116590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</p:spTree>
    <p:extLst>
      <p:ext uri="{BB962C8B-B14F-4D97-AF65-F5344CB8AC3E}">
        <p14:creationId xmlns:p14="http://schemas.microsoft.com/office/powerpoint/2010/main" val="358934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050453"/>
              </p:ext>
            </p:extLst>
          </p:nvPr>
        </p:nvGraphicFramePr>
        <p:xfrm>
          <a:off x="243911" y="1310984"/>
          <a:ext cx="4613369" cy="1965061"/>
        </p:xfrm>
        <a:graphic>
          <a:graphicData uri="http://schemas.openxmlformats.org/drawingml/2006/table">
            <a:tbl>
              <a:tblPr/>
              <a:tblGrid>
                <a:gridCol w="446515"/>
                <a:gridCol w="477989"/>
                <a:gridCol w="1657863"/>
                <a:gridCol w="348969"/>
                <a:gridCol w="558350"/>
                <a:gridCol w="1123683"/>
              </a:tblGrid>
              <a:tr h="301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endParaRPr lang="en-US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방향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 설비 구성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대수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실적 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제품군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VSMDA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YS24+YS24+YS12+YG12F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0.0516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VSMDB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YS24+YS24+YG12+YG12F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0.0556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endParaRPr lang="ko-KR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VSMDC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YS24+YS24+YG12+YS12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0.0770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/(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  <a:r>
                        <a:rPr lang="ko-KR" alt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배제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VSMDD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YS24+YS24+YG12+YS12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0.0536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VSMDE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YG12+YG12+YG12+YG12F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0.1106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VSMDF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YG12+YG12+YG12+YG12F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0.1101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SMPS/UHD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VSMDG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YG12+YG12+YG12+YG12M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0.0829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UHD/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충전기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VSMDH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       +YG12F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0.2659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  <a:r>
                        <a:rPr lang="en-US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(USB/SUB)</a:t>
                      </a:r>
                      <a:endParaRPr 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LR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VSMDI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YS12+YS12+YS12+YS12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0.0883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063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RL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VSMDJ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YG12+YG12+YG12F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0.1451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ADT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747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208" marR="8208" marT="8208" marB="0" anchor="ctr">
                    <a:lnL>
                      <a:noFill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 </a:t>
                      </a:r>
                    </a:p>
                  </a:txBody>
                  <a:tcPr marL="8208" marR="8208" marT="820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04006" y="3320695"/>
          <a:ext cx="1778000" cy="1657350"/>
        </p:xfrm>
        <a:graphic>
          <a:graphicData uri="http://schemas.openxmlformats.org/drawingml/2006/table">
            <a:tbl>
              <a:tblPr/>
              <a:tblGrid>
                <a:gridCol w="1778000"/>
              </a:tblGrid>
              <a:tr h="14382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C6591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YG12 - YG12F(</a:t>
                      </a:r>
                      <a:r>
                        <a:rPr lang="ko-KR" altLang="en-US" sz="1100" b="1" i="0" u="none" strike="noStrike" dirty="0">
                          <a:solidFill>
                            <a:srgbClr val="C6591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이형</a:t>
                      </a:r>
                      <a:r>
                        <a:rPr lang="en-US" altLang="ko-KR" sz="1100" b="1" i="0" u="none" strike="noStrike" dirty="0">
                          <a:solidFill>
                            <a:srgbClr val="C6591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98536" y="3369150"/>
            <a:ext cx="1783470" cy="1238816"/>
            <a:chOff x="284726" y="3773992"/>
            <a:chExt cx="1783470" cy="1311192"/>
          </a:xfrm>
        </p:grpSpPr>
        <p:pic>
          <p:nvPicPr>
            <p:cNvPr id="9" name="Picture 1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1EB5BC1A-1B29-44E8-9EEA-D886C2740C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8430" t="1597" r="14166" b="5013"/>
            <a:stretch/>
          </p:blipFill>
          <p:spPr bwMode="auto">
            <a:xfrm>
              <a:off x="284726" y="3773992"/>
              <a:ext cx="948682" cy="131119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Picture 1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2BFAF165-09FA-42B2-93C9-4FDADE8767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8430" t="1597" r="14166" b="5013"/>
            <a:stretch/>
          </p:blipFill>
          <p:spPr bwMode="auto">
            <a:xfrm>
              <a:off x="1119514" y="3773992"/>
              <a:ext cx="948682" cy="1311192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2479864" y="3320695"/>
          <a:ext cx="2288408" cy="1657350"/>
        </p:xfrm>
        <a:graphic>
          <a:graphicData uri="http://schemas.openxmlformats.org/drawingml/2006/table">
            <a:tbl>
              <a:tblPr/>
              <a:tblGrid>
                <a:gridCol w="2288408"/>
              </a:tblGrid>
              <a:tr h="14382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YG12 - YG12 -YG12F(</a:t>
                      </a:r>
                      <a:r>
                        <a:rPr lang="ko-KR" altLang="en-US" sz="1100" b="1" i="0" u="none" strike="noStrike" dirty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이형</a:t>
                      </a:r>
                      <a:r>
                        <a:rPr lang="en-US" altLang="ko-KR" sz="1100" b="1" i="0" u="none" strike="noStrike" dirty="0" smtClean="0">
                          <a:solidFill>
                            <a:srgbClr val="4472C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1100" b="1" i="0" u="none" strike="noStrike" dirty="0">
                        <a:solidFill>
                          <a:srgbClr val="4472C4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493809" y="3346532"/>
            <a:ext cx="2197183" cy="1272075"/>
            <a:chOff x="0" y="0"/>
            <a:chExt cx="1667861" cy="908407"/>
          </a:xfrm>
        </p:grpSpPr>
        <p:pic>
          <p:nvPicPr>
            <p:cNvPr id="13" name="Picture 1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C5BB16F7-93A8-40A3-8B32-7354B6FE7F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8430" t="1597" r="14166" b="5013"/>
            <a:stretch/>
          </p:blipFill>
          <p:spPr bwMode="auto">
            <a:xfrm>
              <a:off x="0" y="0"/>
              <a:ext cx="646066" cy="90840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73A770BC-141D-4F72-8EF4-171E93DD64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8430" t="1597" r="14166" b="5013"/>
            <a:stretch/>
          </p:blipFill>
          <p:spPr bwMode="auto">
            <a:xfrm>
              <a:off x="513797" y="0"/>
              <a:ext cx="646066" cy="90840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">
              <a:extLst>
                <a:ext uri="{FF2B5EF4-FFF2-40B4-BE49-F238E27FC236}">
                  <a16:creationId xmlns:lc="http://schemas.openxmlformats.org/drawingml/2006/lockedCanvas" xmlns="" xmlns:a16="http://schemas.microsoft.com/office/drawing/2014/main" id="{1B252DD6-7332-40FE-B6C6-237DD1AD39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8430" t="1597" r="14166" b="5013"/>
            <a:stretch/>
          </p:blipFill>
          <p:spPr bwMode="auto">
            <a:xfrm>
              <a:off x="1021795" y="0"/>
              <a:ext cx="646066" cy="908407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60110"/>
          <a:stretch/>
        </p:blipFill>
        <p:spPr>
          <a:xfrm>
            <a:off x="4922164" y="3296774"/>
            <a:ext cx="1440160" cy="1611372"/>
          </a:xfrm>
          <a:prstGeom prst="rect">
            <a:avLst/>
          </a:prstGeom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6444208" y="3356323"/>
          <a:ext cx="2376264" cy="837696"/>
        </p:xfrm>
        <a:graphic>
          <a:graphicData uri="http://schemas.openxmlformats.org/drawingml/2006/table">
            <a:tbl>
              <a:tblPr/>
              <a:tblGrid>
                <a:gridCol w="594066"/>
                <a:gridCol w="594066"/>
                <a:gridCol w="594066"/>
                <a:gridCol w="594066"/>
              </a:tblGrid>
              <a:tr h="21407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TA800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TA865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TA220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</a:tr>
              <a:tr h="2047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7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0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USB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4938951" y="4765653"/>
            <a:ext cx="1406571" cy="212439"/>
            <a:chOff x="6111660" y="1050757"/>
            <a:chExt cx="2240717" cy="37573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1" y="1081984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+mj-ea"/>
                  <a:ea typeface="+mj-ea"/>
                </a:rPr>
                <a:t>TA220 MAIN/SUB 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6345521" y="4226192"/>
            <a:ext cx="260085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>
              <a:lnSpc>
                <a:spcPct val="150000"/>
              </a:lnSpc>
            </a:pPr>
            <a:r>
              <a:rPr lang="ko-KR" altLang="en-US" sz="1000" b="1" dirty="0">
                <a:latin typeface="+mj-ea"/>
                <a:ea typeface="+mj-ea"/>
              </a:rPr>
              <a:t>＃ </a:t>
            </a:r>
            <a:r>
              <a:rPr lang="ko-KR" altLang="en-US" sz="1000" b="1" dirty="0" smtClean="0">
                <a:latin typeface="+mj-ea"/>
                <a:ea typeface="+mj-ea"/>
              </a:rPr>
              <a:t>기존 양면 대배 현황</a:t>
            </a:r>
            <a:endParaRPr lang="en-US" altLang="ko-KR" sz="1000" b="1" dirty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latin typeface="+mj-ea"/>
                <a:ea typeface="+mj-ea"/>
              </a:rPr>
              <a:t>점수 </a:t>
            </a:r>
            <a:r>
              <a:rPr lang="en-US" altLang="ko-KR" sz="1000" dirty="0" smtClean="0">
                <a:latin typeface="+mj-ea"/>
                <a:ea typeface="+mj-ea"/>
              </a:rPr>
              <a:t>BOT 37% </a:t>
            </a:r>
            <a:r>
              <a:rPr lang="ko-KR" altLang="en-US" sz="1000" dirty="0" smtClean="0">
                <a:latin typeface="+mj-ea"/>
                <a:ea typeface="+mj-ea"/>
              </a:rPr>
              <a:t>감소</a:t>
            </a:r>
            <a:r>
              <a:rPr lang="en-US" altLang="ko-KR" sz="1000" dirty="0" smtClean="0">
                <a:latin typeface="+mj-ea"/>
                <a:ea typeface="+mj-ea"/>
              </a:rPr>
              <a:t>, TOP</a:t>
            </a:r>
            <a:r>
              <a:rPr lang="ko-KR" altLang="en-US" sz="1000" dirty="0" smtClean="0">
                <a:latin typeface="+mj-ea"/>
                <a:ea typeface="+mj-ea"/>
              </a:rPr>
              <a:t>면 </a:t>
            </a:r>
            <a:r>
              <a:rPr lang="en-US" altLang="ko-KR" sz="1000" dirty="0" smtClean="0">
                <a:solidFill>
                  <a:srgbClr val="FF0000"/>
                </a:solidFill>
                <a:latin typeface="+mj-ea"/>
                <a:ea typeface="+mj-ea"/>
              </a:rPr>
              <a:t>414%</a:t>
            </a:r>
            <a:r>
              <a:rPr lang="en-US" altLang="ko-KR" sz="1000" dirty="0" smtClean="0">
                <a:latin typeface="+mj-ea"/>
                <a:ea typeface="+mj-ea"/>
              </a:rPr>
              <a:t> </a:t>
            </a:r>
            <a:r>
              <a:rPr lang="ko-KR" altLang="en-US" sz="1000" dirty="0" smtClean="0">
                <a:latin typeface="+mj-ea"/>
                <a:ea typeface="+mj-ea"/>
              </a:rPr>
              <a:t>증가</a:t>
            </a:r>
            <a:endParaRPr lang="en-US" altLang="ko-KR" sz="1000" dirty="0" smtClean="0">
              <a:latin typeface="+mj-ea"/>
              <a:ea typeface="+mj-ea"/>
            </a:endParaRPr>
          </a:p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>
                <a:latin typeface="+mj-ea"/>
                <a:ea typeface="+mj-ea"/>
              </a:rPr>
              <a:t>SUB MODEL </a:t>
            </a:r>
            <a:r>
              <a:rPr lang="ko-KR" altLang="en-US" sz="1000" dirty="0">
                <a:latin typeface="+mj-ea"/>
                <a:ea typeface="+mj-ea"/>
              </a:rPr>
              <a:t>파생에 따른 설비 </a:t>
            </a:r>
            <a:r>
              <a:rPr lang="ko-KR" altLang="en-US" sz="1000" dirty="0" smtClean="0">
                <a:latin typeface="+mj-ea"/>
                <a:ea typeface="+mj-ea"/>
              </a:rPr>
              <a:t>재배치</a:t>
            </a:r>
            <a:endParaRPr lang="en-US" altLang="ko-KR" sz="1000" dirty="0">
              <a:latin typeface="+mj-ea"/>
              <a:ea typeface="+mj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73059" y="5155940"/>
            <a:ext cx="86818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USB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HIGHT 12mm 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이상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“YG12F” 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장착가능 → 기존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H-LINE 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설비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2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대 기준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TOP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면 점수 증가에 따른 대응 부족 →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C-LINE TOP</a:t>
            </a:r>
            <a:r>
              <a:rPr lang="ko-KR" altLang="en-US" sz="1000" dirty="0">
                <a:solidFill>
                  <a:srgbClr val="FF0000"/>
                </a:solidFill>
                <a:latin typeface="+mn-ea"/>
              </a:rPr>
              <a:t>면 대응에 </a:t>
            </a:r>
            <a:r>
              <a:rPr lang="en-US" altLang="ko-KR" sz="1000" dirty="0">
                <a:solidFill>
                  <a:srgbClr val="FF0000"/>
                </a:solidFill>
                <a:latin typeface="+mn-ea"/>
              </a:rPr>
              <a:t>CT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증가</a:t>
            </a:r>
            <a:endParaRPr lang="en-US" altLang="ko-KR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3" name="AutoShape 55"/>
          <p:cNvSpPr>
            <a:spLocks noChangeArrowheads="1"/>
          </p:cNvSpPr>
          <p:nvPr/>
        </p:nvSpPr>
        <p:spPr bwMode="auto">
          <a:xfrm>
            <a:off x="293850" y="5718997"/>
            <a:ext cx="1300317" cy="343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lvl="0" algn="ctr" defTabSz="1330325" eaLnBrk="0" latinLnBrk="0" hangingPunct="0">
              <a:spcAft>
                <a:spcPts val="600"/>
              </a:spcAft>
              <a:buSzPct val="100000"/>
              <a:defRPr/>
            </a:pPr>
            <a:r>
              <a:rPr lang="ko-KR" alt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3</a:t>
            </a:r>
            <a:r>
              <a:rPr lang="ko-KR" alt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 구성 재배치</a:t>
            </a:r>
            <a:endParaRPr lang="ko-KR" altLang="en-US" sz="1200" b="1" kern="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72223" y="6056831"/>
            <a:ext cx="151409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H,I-LINE 3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동일구성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en-US" altLang="ko-KR" sz="1000" b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양면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AutoShape 55"/>
          <p:cNvSpPr>
            <a:spLocks noChangeArrowheads="1"/>
          </p:cNvSpPr>
          <p:nvPr/>
        </p:nvSpPr>
        <p:spPr bwMode="auto">
          <a:xfrm>
            <a:off x="1841478" y="5716036"/>
            <a:ext cx="1529927" cy="343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lvl="0" algn="ctr" defTabSz="1330325" eaLnBrk="0" latinLnBrk="0" hangingPunct="0">
              <a:spcAft>
                <a:spcPts val="600"/>
              </a:spcAft>
              <a:buSzPct val="100000"/>
              <a:defRPr/>
            </a:pPr>
            <a:r>
              <a:rPr lang="ko-KR" alt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</a:t>
            </a:r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TOP &amp; SUB </a:t>
            </a:r>
            <a:r>
              <a:rPr lang="ko-KR" alt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대응</a:t>
            </a:r>
            <a:endParaRPr lang="ko-KR" altLang="en-US" sz="1200" b="1" kern="0" spc="-15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563888" y="6057590"/>
            <a:ext cx="18174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구성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활용 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병행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LINE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최적화</a:t>
            </a:r>
            <a:endParaRPr lang="ko-KR" altLang="en-US" sz="1000" b="1" kern="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AutoShape 55"/>
          <p:cNvSpPr>
            <a:spLocks noChangeArrowheads="1"/>
          </p:cNvSpPr>
          <p:nvPr/>
        </p:nvSpPr>
        <p:spPr bwMode="auto">
          <a:xfrm>
            <a:off x="5415890" y="5714585"/>
            <a:ext cx="1667057" cy="343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lvl="0" algn="ctr" defTabSz="1330325" eaLnBrk="0" latinLnBrk="0" hangingPunct="0">
              <a:spcAft>
                <a:spcPts val="600"/>
              </a:spcAft>
              <a:buSzPct val="100000"/>
              <a:defRPr/>
            </a:pPr>
            <a:r>
              <a:rPr lang="ko-KR" altLang="en-US" sz="1200" b="1" kern="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설비 낭비 요소제거</a:t>
            </a:r>
            <a:endParaRPr lang="ko-KR" altLang="en-US" sz="1200" b="1" kern="0" spc="-15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AutoShape 55"/>
          <p:cNvSpPr>
            <a:spLocks noChangeArrowheads="1"/>
          </p:cNvSpPr>
          <p:nvPr/>
        </p:nvSpPr>
        <p:spPr bwMode="auto">
          <a:xfrm>
            <a:off x="7346846" y="5714585"/>
            <a:ext cx="1486025" cy="343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lvl="0" algn="ctr" defTabSz="1330325" eaLnBrk="0" latinLnBrk="0" hangingPunct="0">
              <a:spcAft>
                <a:spcPts val="600"/>
              </a:spcAft>
              <a:buSzPct val="100000"/>
              <a:defRPr/>
            </a:pPr>
            <a:r>
              <a:rPr lang="ko-KR" altLang="en-US" sz="1200" b="1" kern="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ko-KR" sz="1200" b="1" kern="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CAPA </a:t>
            </a:r>
            <a:r>
              <a:rPr lang="ko-KR" altLang="en-US" sz="1200" b="1" kern="0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최적화</a:t>
            </a:r>
            <a:endParaRPr lang="ko-KR" altLang="en-US" sz="1200" b="1" kern="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492645" y="6056831"/>
            <a:ext cx="1822199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</a:t>
            </a:r>
            <a:r>
              <a:rPr lang="en-US" altLang="ko-KR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구성 낭비 제거</a:t>
            </a:r>
            <a:endParaRPr lang="en-US" altLang="ko-KR" sz="1000" b="1" kern="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en-US" altLang="ko-KR" sz="10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변화에 따른 대응 </a:t>
            </a:r>
            <a:endParaRPr lang="ko-KR" altLang="en-US" sz="10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5" descr="E:\PNG\화살표\화살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1810627" y="3740051"/>
            <a:ext cx="997115" cy="607116"/>
          </a:xfrm>
          <a:prstGeom prst="rect">
            <a:avLst/>
          </a:prstGeom>
          <a:solidFill>
            <a:schemeClr val="accent3">
              <a:lumMod val="40000"/>
              <a:lumOff val="60000"/>
              <a:alpha val="23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15000"/>
              </a:schemeClr>
            </a:glow>
          </a:effectLst>
          <a:extLst/>
        </p:spPr>
      </p:pic>
      <p:sp>
        <p:nvSpPr>
          <p:cNvPr id="31" name="AutoShape 55"/>
          <p:cNvSpPr>
            <a:spLocks noChangeArrowheads="1"/>
          </p:cNvSpPr>
          <p:nvPr/>
        </p:nvSpPr>
        <p:spPr bwMode="auto">
          <a:xfrm>
            <a:off x="3576093" y="5714585"/>
            <a:ext cx="1529927" cy="343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5400000" scaled="0"/>
          </a:gradFill>
          <a:ln w="3175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lvl="0" algn="ctr" defTabSz="1330325" eaLnBrk="0" latinLnBrk="0" hangingPunct="0">
              <a:spcAft>
                <a:spcPts val="600"/>
              </a:spcAft>
              <a:buSzPct val="100000"/>
              <a:defRPr/>
            </a:pPr>
            <a:r>
              <a:rPr lang="ko-KR" alt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ko-KR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LINE </a:t>
            </a:r>
            <a:r>
              <a:rPr lang="ko-KR" altLang="en-US" sz="12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제품 재편성</a:t>
            </a:r>
            <a:endParaRPr lang="ko-KR" altLang="en-US" sz="1200" b="1" kern="0" spc="-15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9B59AA59-4015-403E-8E58-AF41CA9D9807}"/>
              </a:ext>
            </a:extLst>
          </p:cNvPr>
          <p:cNvSpPr/>
          <p:nvPr/>
        </p:nvSpPr>
        <p:spPr>
          <a:xfrm>
            <a:off x="3170668" y="3353175"/>
            <a:ext cx="711924" cy="139133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 rot="3398079">
            <a:off x="3070860" y="3930865"/>
            <a:ext cx="933533" cy="230832"/>
          </a:xfrm>
          <a:prstGeom prst="rect">
            <a:avLst/>
          </a:prstGeom>
          <a:solidFill>
            <a:srgbClr val="FFFF00">
              <a:alpha val="59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  <a:latin typeface="+mj-ea"/>
                <a:ea typeface="+mj-ea"/>
              </a:rPr>
              <a:t>I</a:t>
            </a:r>
            <a:r>
              <a:rPr lang="en-US" altLang="ko-KR" sz="900" dirty="0" smtClean="0">
                <a:solidFill>
                  <a:srgbClr val="FF0000"/>
                </a:solidFill>
                <a:latin typeface="+mj-ea"/>
                <a:ea typeface="+mj-ea"/>
              </a:rPr>
              <a:t>-LINE 3</a:t>
            </a:r>
            <a:r>
              <a:rPr lang="ko-KR" altLang="en-US" sz="900" dirty="0" smtClean="0">
                <a:solidFill>
                  <a:srgbClr val="FF0000"/>
                </a:solidFill>
                <a:latin typeface="+mj-ea"/>
                <a:ea typeface="+mj-ea"/>
              </a:rPr>
              <a:t>호기</a:t>
            </a:r>
            <a:endParaRPr lang="ko-KR" altLang="en-US" sz="9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77852" y="3892249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0070C0"/>
                </a:solidFill>
              </a:rPr>
              <a:t>H-LINE</a:t>
            </a:r>
            <a:endParaRPr lang="ko-KR" altLang="en-US" sz="1000" b="1" dirty="0">
              <a:solidFill>
                <a:srgbClr val="0070C0"/>
              </a:solidFill>
            </a:endParaRPr>
          </a:p>
        </p:txBody>
      </p:sp>
      <p:pic>
        <p:nvPicPr>
          <p:cNvPr id="35" name="Picture 416" descr="Untitled-4"/>
          <p:cNvPicPr>
            <a:picLocks noChangeAspect="1" noChangeArrowheads="1"/>
          </p:cNvPicPr>
          <p:nvPr/>
        </p:nvPicPr>
        <p:blipFill>
          <a:blip r:embed="rId6" cstate="print"/>
          <a:srcRect l="76577"/>
          <a:stretch>
            <a:fillRect/>
          </a:stretch>
        </p:blipFill>
        <p:spPr bwMode="auto">
          <a:xfrm>
            <a:off x="1403648" y="5555358"/>
            <a:ext cx="474554" cy="66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416" descr="Untitled-4"/>
          <p:cNvPicPr>
            <a:picLocks noChangeAspect="1" noChangeArrowheads="1"/>
          </p:cNvPicPr>
          <p:nvPr/>
        </p:nvPicPr>
        <p:blipFill>
          <a:blip r:embed="rId6" cstate="print"/>
          <a:srcRect l="76577"/>
          <a:stretch>
            <a:fillRect/>
          </a:stretch>
        </p:blipFill>
        <p:spPr bwMode="auto">
          <a:xfrm>
            <a:off x="3161342" y="5567580"/>
            <a:ext cx="474554" cy="66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416" descr="Untitled-4"/>
          <p:cNvPicPr>
            <a:picLocks noChangeAspect="1" noChangeArrowheads="1"/>
          </p:cNvPicPr>
          <p:nvPr/>
        </p:nvPicPr>
        <p:blipFill>
          <a:blip r:embed="rId6" cstate="print"/>
          <a:srcRect l="76577"/>
          <a:stretch>
            <a:fillRect/>
          </a:stretch>
        </p:blipFill>
        <p:spPr bwMode="auto">
          <a:xfrm>
            <a:off x="4919490" y="5564985"/>
            <a:ext cx="474554" cy="66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416" descr="Untitled-4"/>
          <p:cNvPicPr>
            <a:picLocks noChangeAspect="1" noChangeArrowheads="1"/>
          </p:cNvPicPr>
          <p:nvPr/>
        </p:nvPicPr>
        <p:blipFill>
          <a:blip r:embed="rId6" cstate="print"/>
          <a:srcRect l="76577"/>
          <a:stretch>
            <a:fillRect/>
          </a:stretch>
        </p:blipFill>
        <p:spPr bwMode="auto">
          <a:xfrm>
            <a:off x="6914798" y="5559770"/>
            <a:ext cx="474554" cy="669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직사각형 38"/>
          <p:cNvSpPr/>
          <p:nvPr/>
        </p:nvSpPr>
        <p:spPr>
          <a:xfrm>
            <a:off x="1835696" y="6056095"/>
            <a:ext cx="1817455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H,I-LINE MODEL TOP </a:t>
            </a: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대응</a:t>
            </a:r>
            <a:endParaRPr lang="en-US" altLang="ko-KR" sz="1000" b="1" kern="0" dirty="0" smtClean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TA845.800,865,220TOP</a:t>
            </a:r>
            <a:endParaRPr lang="ko-KR" altLang="en-US" sz="1000" b="1" kern="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346846" y="6056095"/>
            <a:ext cx="1545634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300"/>
              </a:spcBef>
            </a:pPr>
            <a:r>
              <a:rPr lang="ko-KR" altLang="en-US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효율적 배분 적용 </a:t>
            </a:r>
            <a:endParaRPr lang="en-US" altLang="ko-KR" sz="1000" b="1" kern="0" dirty="0" smtClean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spcBef>
                <a:spcPts val="300"/>
              </a:spcBef>
            </a:pPr>
            <a:r>
              <a:rPr lang="en-US" altLang="ko-KR" sz="1000" b="1" kern="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실적 </a:t>
            </a:r>
            <a:r>
              <a:rPr lang="en-US" altLang="ko-KR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CT </a:t>
            </a:r>
            <a:r>
              <a:rPr lang="ko-KR" altLang="en-US" sz="1000" b="1" kern="0" dirty="0" smtClean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단축 효과 </a:t>
            </a:r>
            <a:endParaRPr lang="ko-KR" altLang="en-US" sz="10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251525" y="5559073"/>
            <a:ext cx="5102576" cy="906227"/>
          </a:xfrm>
          <a:prstGeom prst="roundRect">
            <a:avLst/>
          </a:pr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5387567" y="5555358"/>
            <a:ext cx="3471447" cy="900316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00786" y="5030311"/>
            <a:ext cx="1634533" cy="261610"/>
            <a:chOff x="251524" y="785230"/>
            <a:chExt cx="1634533" cy="289459"/>
          </a:xfrm>
        </p:grpSpPr>
        <p:sp>
          <p:nvSpPr>
            <p:cNvPr id="44" name="직사각형 43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462260" cy="289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+mn-ea"/>
                </a:rPr>
                <a:t>공정 개선 운영 효과</a:t>
              </a:r>
              <a:endParaRPr lang="ko-KR" altLang="en-US" sz="1100" b="1" dirty="0">
                <a:latin typeface="+mn-ea"/>
              </a:endParaRP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946A776D-730E-4331-8A91-FCF8B1A5D7A2}"/>
              </a:ext>
            </a:extLst>
          </p:cNvPr>
          <p:cNvSpPr/>
          <p:nvPr/>
        </p:nvSpPr>
        <p:spPr>
          <a:xfrm>
            <a:off x="2225246" y="5481224"/>
            <a:ext cx="816814" cy="191450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mtClean="0"/>
              <a:t>개선 진행</a:t>
            </a:r>
            <a:endParaRPr lang="ko-KR" altLang="en-US" sz="1000" b="1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946A776D-730E-4331-8A91-FCF8B1A5D7A2}"/>
              </a:ext>
            </a:extLst>
          </p:cNvPr>
          <p:cNvSpPr/>
          <p:nvPr/>
        </p:nvSpPr>
        <p:spPr>
          <a:xfrm>
            <a:off x="6772766" y="5488825"/>
            <a:ext cx="745987" cy="184577"/>
          </a:xfrm>
          <a:prstGeom prst="rect">
            <a:avLst/>
          </a:prstGeom>
          <a:solidFill>
            <a:schemeClr val="bg2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예상 효과</a:t>
            </a:r>
            <a:endParaRPr lang="ko-KR" altLang="en-US" sz="1000" b="1" dirty="0"/>
          </a:p>
        </p:txBody>
      </p:sp>
      <p:grpSp>
        <p:nvGrpSpPr>
          <p:cNvPr id="52" name="그룹 51"/>
          <p:cNvGrpSpPr/>
          <p:nvPr/>
        </p:nvGrpSpPr>
        <p:grpSpPr>
          <a:xfrm>
            <a:off x="400786" y="1039296"/>
            <a:ext cx="2480277" cy="276999"/>
            <a:chOff x="251524" y="785230"/>
            <a:chExt cx="2480277" cy="354915"/>
          </a:xfrm>
        </p:grpSpPr>
        <p:sp>
          <p:nvSpPr>
            <p:cNvPr id="53" name="직사각형 52"/>
            <p:cNvSpPr/>
            <p:nvPr/>
          </p:nvSpPr>
          <p:spPr>
            <a:xfrm>
              <a:off x="251524" y="813867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2308004" cy="354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+mn-ea"/>
                </a:rPr>
                <a:t>LINE LAY OUT </a:t>
              </a:r>
              <a:r>
                <a:rPr lang="ko-KR" altLang="en-US" sz="1200" b="1" dirty="0" smtClean="0">
                  <a:latin typeface="+mn-ea"/>
                </a:rPr>
                <a:t>공정 개선 방향</a:t>
              </a:r>
              <a:endParaRPr lang="ko-KR" altLang="en-US" sz="1200" b="1" dirty="0">
                <a:latin typeface="+mn-ea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3525644" y="1068455"/>
            <a:ext cx="12025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latin typeface="+mj-ea"/>
                <a:ea typeface="+mj-ea"/>
              </a:rPr>
              <a:t>※ 3</a:t>
            </a:r>
            <a:r>
              <a:rPr lang="ko-KR" altLang="en-US" sz="900" dirty="0" smtClean="0">
                <a:latin typeface="+mj-ea"/>
                <a:ea typeface="+mj-ea"/>
              </a:rPr>
              <a:t>월</a:t>
            </a:r>
            <a:r>
              <a:rPr lang="en-US" altLang="ko-KR" sz="900" dirty="0" smtClean="0">
                <a:latin typeface="+mj-ea"/>
                <a:ea typeface="+mj-ea"/>
              </a:rPr>
              <a:t>~5</a:t>
            </a:r>
            <a:r>
              <a:rPr lang="ko-KR" altLang="en-US" sz="900" dirty="0" smtClean="0">
                <a:latin typeface="+mj-ea"/>
                <a:ea typeface="+mj-ea"/>
              </a:rPr>
              <a:t>월 실적 </a:t>
            </a:r>
            <a:r>
              <a:rPr lang="en-US" altLang="ko-KR" sz="900" dirty="0" smtClean="0">
                <a:latin typeface="+mj-ea"/>
                <a:ea typeface="+mj-ea"/>
              </a:rPr>
              <a:t>CT</a:t>
            </a:r>
            <a:endParaRPr lang="ko-KR" altLang="en-US" sz="900" dirty="0">
              <a:latin typeface="+mj-ea"/>
              <a:ea typeface="+mj-ea"/>
            </a:endParaRPr>
          </a:p>
        </p:txBody>
      </p:sp>
      <p:sp>
        <p:nvSpPr>
          <p:cNvPr id="64" name="Rectangle 37"/>
          <p:cNvSpPr>
            <a:spLocks noChangeArrowheads="1"/>
          </p:cNvSpPr>
          <p:nvPr/>
        </p:nvSpPr>
        <p:spPr bwMode="auto">
          <a:xfrm>
            <a:off x="243912" y="694243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SMD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190648" y="1780232"/>
            <a:ext cx="342268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2151541" y="2847786"/>
            <a:ext cx="342268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798639" y="2844763"/>
            <a:ext cx="342268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cxnSp>
        <p:nvCxnSpPr>
          <p:cNvPr id="48" name="꺾인 연결선 47"/>
          <p:cNvCxnSpPr>
            <a:stCxn id="56" idx="1"/>
            <a:endCxn id="61" idx="2"/>
          </p:cNvCxnSpPr>
          <p:nvPr/>
        </p:nvCxnSpPr>
        <p:spPr>
          <a:xfrm rot="10800000">
            <a:off x="1640925" y="2820233"/>
            <a:ext cx="157714" cy="9653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 56"/>
          <p:cNvCxnSpPr>
            <a:stCxn id="3" idx="3"/>
            <a:endCxn id="51" idx="3"/>
          </p:cNvCxnSpPr>
          <p:nvPr/>
        </p:nvCxnSpPr>
        <p:spPr>
          <a:xfrm flipH="1">
            <a:off x="2493809" y="1852240"/>
            <a:ext cx="39107" cy="1067554"/>
          </a:xfrm>
          <a:prstGeom prst="bentConnector3">
            <a:avLst>
              <a:gd name="adj1" fmla="val -584550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1469791" y="2676217"/>
            <a:ext cx="342268" cy="14401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000" b="1" dirty="0">
              <a:solidFill>
                <a:srgbClr val="0000FF"/>
              </a:solidFill>
            </a:endParaRPr>
          </a:p>
        </p:txBody>
      </p:sp>
      <p:graphicFrame>
        <p:nvGraphicFramePr>
          <p:cNvPr id="67" name="표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87755"/>
              </p:ext>
            </p:extLst>
          </p:nvPr>
        </p:nvGraphicFramePr>
        <p:xfrm>
          <a:off x="4979830" y="1305332"/>
          <a:ext cx="1079066" cy="1958512"/>
        </p:xfrm>
        <a:graphic>
          <a:graphicData uri="http://schemas.openxmlformats.org/drawingml/2006/table">
            <a:tbl>
              <a:tblPr/>
              <a:tblGrid>
                <a:gridCol w="539533"/>
                <a:gridCol w="539533"/>
              </a:tblGrid>
              <a:tr h="2748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</a:t>
                      </a:r>
                      <a:b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실적 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0.0554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0.0527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0.1085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0.1039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0.0770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0.1862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0.1105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0B4"/>
                    </a:solidFill>
                  </a:tcPr>
                </a:tc>
              </a:tr>
              <a:tr h="1516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0.1476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5850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</a:tbl>
          </a:graphicData>
        </a:graphic>
      </p:graphicFrame>
      <p:pic>
        <p:nvPicPr>
          <p:cNvPr id="68" name="Picture 5" descr="E:\PNG\화살표\화살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4296761" y="2027714"/>
            <a:ext cx="1049535" cy="6837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6">
                <a:alpha val="0"/>
              </a:schemeClr>
            </a:glow>
          </a:effectLst>
          <a:extLst/>
        </p:spPr>
      </p:pic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008428"/>
              </p:ext>
            </p:extLst>
          </p:nvPr>
        </p:nvGraphicFramePr>
        <p:xfrm>
          <a:off x="6181446" y="1345768"/>
          <a:ext cx="2927060" cy="1531365"/>
        </p:xfrm>
        <a:graphic>
          <a:graphicData uri="http://schemas.openxmlformats.org/drawingml/2006/table">
            <a:tbl>
              <a:tblPr/>
              <a:tblGrid>
                <a:gridCol w="910834"/>
                <a:gridCol w="552696"/>
                <a:gridCol w="731765"/>
                <a:gridCol w="731765"/>
              </a:tblGrid>
              <a:tr h="306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점당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C/T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 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endParaRPr lang="en-US" altLang="ko-KR" sz="900" b="1" i="0" u="none" strike="noStrike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</a:t>
                      </a: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</a:tr>
              <a:tr h="306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변경전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10,048,138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261,251,598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LAY OUT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변경후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10,890,190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283,144,948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27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CAPA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효과점수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842,052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21,893,351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627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 향상율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8.3%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7.7%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21005554-B5CE-4CAC-806E-F2FC4ED7A7CD}"/>
              </a:ext>
            </a:extLst>
          </p:cNvPr>
          <p:cNvSpPr/>
          <p:nvPr/>
        </p:nvSpPr>
        <p:spPr>
          <a:xfrm>
            <a:off x="6181446" y="2890830"/>
            <a:ext cx="2774846" cy="29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I-LINE “YS12” LR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→ </a:t>
            </a:r>
            <a:r>
              <a:rPr lang="en-US" altLang="ko-KR" sz="1000" dirty="0" smtClean="0">
                <a:solidFill>
                  <a:srgbClr val="FF0000"/>
                </a:solidFill>
                <a:latin typeface="+mn-ea"/>
              </a:rPr>
              <a:t>RL </a:t>
            </a:r>
            <a:r>
              <a:rPr lang="ko-KR" altLang="en-US" sz="1000" dirty="0" smtClean="0">
                <a:solidFill>
                  <a:srgbClr val="FF0000"/>
                </a:solidFill>
                <a:latin typeface="+mn-ea"/>
              </a:rPr>
              <a:t>방향개조 진행</a:t>
            </a:r>
            <a:endParaRPr lang="en-US" altLang="ko-KR" sz="1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A96886DB-CC4B-4D6C-8F27-6202E031B83A}"/>
              </a:ext>
            </a:extLst>
          </p:cNvPr>
          <p:cNvSpPr txBox="1"/>
          <p:nvPr/>
        </p:nvSpPr>
        <p:spPr>
          <a:xfrm>
            <a:off x="6164915" y="1043282"/>
            <a:ext cx="1261884" cy="246221"/>
          </a:xfrm>
          <a:prstGeom prst="rect">
            <a:avLst/>
          </a:prstGeom>
          <a:gradFill flip="none" rotWithShape="1">
            <a:gsLst>
              <a:gs pos="7200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+mj-ea"/>
                <a:ea typeface="+mj-ea"/>
              </a:rPr>
              <a:t>▣ </a:t>
            </a:r>
            <a:r>
              <a:rPr lang="ko-KR" altLang="en-US" sz="1000" b="1" dirty="0" smtClean="0">
                <a:latin typeface="+mj-ea"/>
                <a:ea typeface="+mj-ea"/>
              </a:rPr>
              <a:t>개선 예상 효과</a:t>
            </a:r>
            <a:r>
              <a:rPr lang="en-US" altLang="ko-KR" sz="1000" b="1" dirty="0" smtClean="0">
                <a:latin typeface="+mj-ea"/>
                <a:ea typeface="+mj-ea"/>
              </a:rPr>
              <a:t> </a:t>
            </a:r>
            <a:endParaRPr lang="en-US" altLang="ko-KR" sz="1000" b="1" dirty="0">
              <a:latin typeface="+mn-ea"/>
              <a:ea typeface="+mn-ea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014154" y="1059110"/>
            <a:ext cx="889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>
                <a:solidFill>
                  <a:schemeClr val="accent1"/>
                </a:solidFill>
                <a:latin typeface="+mj-ea"/>
                <a:ea typeface="+mj-ea"/>
              </a:rPr>
              <a:t>※ </a:t>
            </a:r>
            <a:r>
              <a:rPr lang="ko-KR" altLang="en-US" sz="1000" b="1" dirty="0" smtClean="0">
                <a:solidFill>
                  <a:schemeClr val="accent1"/>
                </a:solidFill>
                <a:latin typeface="+mj-ea"/>
                <a:ea typeface="+mj-ea"/>
              </a:rPr>
              <a:t>변경 적용</a:t>
            </a:r>
            <a:endParaRPr lang="ko-KR" altLang="en-US" sz="10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031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4" y="116632"/>
            <a:ext cx="6768754" cy="52321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</a:rPr>
              <a:t>3-3.</a:t>
            </a:r>
            <a:r>
              <a:rPr 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자동화 및 </a:t>
            </a:r>
            <a:r>
              <a:rPr lang="en-US" altLang="ko-KR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Main Line </a:t>
            </a:r>
            <a:r>
              <a:rPr lang="ko-KR" altLang="en-US" sz="2800" b="1" kern="0" dirty="0" smtClean="0">
                <a:solidFill>
                  <a:srgbClr val="000000"/>
                </a:solidFill>
                <a:latin typeface="맑은 고딕" pitchFamily="50"/>
                <a:ea typeface="맑은 고딕" pitchFamily="50"/>
              </a:rPr>
              <a:t>혁신</a:t>
            </a:r>
            <a:endParaRPr lang="ko-KR" altLang="en-US" sz="2800" b="1" kern="0" dirty="0">
              <a:solidFill>
                <a:srgbClr val="000000"/>
              </a:solidFill>
              <a:latin typeface="맑은 고딕" pitchFamily="5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2545" y="996966"/>
            <a:ext cx="1621709" cy="307777"/>
            <a:chOff x="251524" y="785230"/>
            <a:chExt cx="1621709" cy="358824"/>
          </a:xfrm>
        </p:grpSpPr>
        <p:sp>
          <p:nvSpPr>
            <p:cNvPr id="5" name="직사각형 4"/>
            <p:cNvSpPr/>
            <p:nvPr/>
          </p:nvSpPr>
          <p:spPr>
            <a:xfrm>
              <a:off x="251524" y="839818"/>
              <a:ext cx="172273" cy="2027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9DC5ABBA-B9D9-4234-A002-A3488FD08ABD}"/>
                </a:ext>
              </a:extLst>
            </p:cNvPr>
            <p:cNvSpPr txBox="1"/>
            <p:nvPr/>
          </p:nvSpPr>
          <p:spPr>
            <a:xfrm>
              <a:off x="423797" y="785230"/>
              <a:ext cx="1449436" cy="358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+mn-ea"/>
                </a:rPr>
                <a:t>유실 개선 활동 </a:t>
              </a:r>
              <a:endParaRPr lang="ko-KR" altLang="en-US" sz="1400" b="1" dirty="0">
                <a:latin typeface="+mn-ea"/>
                <a:ea typeface="+mn-ea"/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08" y="1279897"/>
            <a:ext cx="3242578" cy="2682689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3605941" y="1341140"/>
          <a:ext cx="5286540" cy="647700"/>
        </p:xfrm>
        <a:graphic>
          <a:graphicData uri="http://schemas.openxmlformats.org/drawingml/2006/table">
            <a:tbl>
              <a:tblPr/>
              <a:tblGrid>
                <a:gridCol w="1016642"/>
                <a:gridCol w="491923"/>
                <a:gridCol w="419775"/>
                <a:gridCol w="419775"/>
                <a:gridCol w="419775"/>
                <a:gridCol w="419775"/>
                <a:gridCol w="419775"/>
                <a:gridCol w="419775"/>
                <a:gridCol w="419775"/>
                <a:gridCol w="419775"/>
                <a:gridCol w="419775"/>
              </a:tblGrid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D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H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평균시간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교체건수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3605940" y="1093709"/>
            <a:ext cx="1633960" cy="212439"/>
            <a:chOff x="6111660" y="1050757"/>
            <a:chExt cx="2240717" cy="37573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1" y="1081984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+mj-ea"/>
                  <a:ea typeface="+mj-ea"/>
                </a:rPr>
                <a:t>SMD </a:t>
              </a:r>
              <a:r>
                <a:rPr lang="ko-KR" altLang="en-US" sz="1100" b="1" dirty="0" smtClean="0">
                  <a:latin typeface="+mj-ea"/>
                  <a:ea typeface="+mj-ea"/>
                </a:rPr>
                <a:t>기종교체 </a:t>
              </a:r>
              <a:r>
                <a:rPr lang="ko-KR" altLang="en-US" sz="1100" b="1" dirty="0" err="1" smtClean="0">
                  <a:latin typeface="+mj-ea"/>
                  <a:ea typeface="+mj-ea"/>
                </a:rPr>
                <a:t>운영안</a:t>
              </a:r>
              <a:r>
                <a:rPr lang="en-US" altLang="ko-KR" sz="1100" b="1" dirty="0" smtClean="0">
                  <a:latin typeface="+mj-ea"/>
                  <a:ea typeface="+mj-ea"/>
                </a:rPr>
                <a:t> 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3590079" y="2024508"/>
          <a:ext cx="5302401" cy="609600"/>
        </p:xfrm>
        <a:graphic>
          <a:graphicData uri="http://schemas.openxmlformats.org/drawingml/2006/table">
            <a:tbl>
              <a:tblPr/>
              <a:tblGrid>
                <a:gridCol w="757486"/>
                <a:gridCol w="757486"/>
                <a:gridCol w="757486"/>
                <a:gridCol w="757486"/>
                <a:gridCol w="757486"/>
                <a:gridCol w="628100"/>
                <a:gridCol w="886871"/>
              </a:tblGrid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외준비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주변설비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REFLOW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AOI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FEEDER(EA)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endParaRPr lang="en-US" altLang="ko-KR" sz="1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 </a:t>
                      </a: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4367801" y="2692747"/>
            <a:ext cx="3744416" cy="3231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각 역할 분담 동시 일괄 진행으로 부적합한 동선 개선 교육 </a:t>
            </a:r>
            <a:endParaRPr lang="en-US" altLang="ko-KR" sz="10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51112" y="2958111"/>
            <a:ext cx="3744416" cy="3231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호기 별 자재 준비 </a:t>
            </a: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, LEST CHECK , 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치 공구 사전 준비  </a:t>
            </a:r>
            <a:endParaRPr lang="en-US" altLang="ko-KR" sz="10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00837" y="3198192"/>
            <a:ext cx="3744416" cy="3231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71450" indent="-171450" fontAlgn="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AOI FEEDER 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교체 교육</a:t>
            </a: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/ 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조장</a:t>
            </a: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,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엔지니어</a:t>
            </a: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,OP 4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인 체제 운영</a:t>
            </a:r>
            <a:r>
              <a:rPr lang="en-US" altLang="ko-KR" sz="1000" dirty="0" smtClean="0">
                <a:solidFill>
                  <a:schemeClr val="tx2"/>
                </a:solidFill>
                <a:latin typeface="+mj-ea"/>
                <a:ea typeface="+mj-ea"/>
              </a:rPr>
              <a:t>.</a:t>
            </a:r>
            <a:r>
              <a:rPr lang="ko-KR" altLang="en-US" sz="1000" dirty="0" smtClean="0">
                <a:solidFill>
                  <a:schemeClr val="tx2"/>
                </a:solidFill>
                <a:latin typeface="+mj-ea"/>
                <a:ea typeface="+mj-ea"/>
              </a:rPr>
              <a:t>  </a:t>
            </a:r>
            <a:endParaRPr lang="en-US" altLang="ko-KR" sz="1000" dirty="0" smtClean="0">
              <a:solidFill>
                <a:schemeClr val="tx2"/>
              </a:solidFill>
              <a:latin typeface="+mj-ea"/>
              <a:ea typeface="+mj-ea"/>
            </a:endParaRPr>
          </a:p>
        </p:txBody>
      </p:sp>
      <p:cxnSp>
        <p:nvCxnSpPr>
          <p:cNvPr id="16" name="꺾인 연결선 15"/>
          <p:cNvCxnSpPr>
            <a:endCxn id="14" idx="1"/>
          </p:cNvCxnSpPr>
          <p:nvPr/>
        </p:nvCxnSpPr>
        <p:spPr>
          <a:xfrm rot="5400000">
            <a:off x="3609135" y="2770852"/>
            <a:ext cx="490820" cy="206865"/>
          </a:xfrm>
          <a:prstGeom prst="bentConnector4">
            <a:avLst>
              <a:gd name="adj1" fmla="val 33539"/>
              <a:gd name="adj2" fmla="val 21050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5400000">
            <a:off x="8023762" y="2830039"/>
            <a:ext cx="815737" cy="3825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12" idx="2"/>
          </p:cNvCxnSpPr>
          <p:nvPr/>
        </p:nvCxnSpPr>
        <p:spPr>
          <a:xfrm>
            <a:off x="6241279" y="2634108"/>
            <a:ext cx="7913" cy="182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66568" y="1097148"/>
            <a:ext cx="854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+mj-ea"/>
                <a:ea typeface="+mj-ea"/>
              </a:rPr>
              <a:t>※ </a:t>
            </a:r>
            <a:r>
              <a:rPr lang="ko-KR" altLang="en-US" sz="1000" b="1" dirty="0" smtClean="0">
                <a:latin typeface="+mj-ea"/>
                <a:ea typeface="+mj-ea"/>
              </a:rPr>
              <a:t>시간 </a:t>
            </a:r>
            <a:r>
              <a:rPr lang="en-US" altLang="ko-KR" sz="1000" b="1" dirty="0" smtClean="0">
                <a:latin typeface="+mj-ea"/>
                <a:ea typeface="+mj-ea"/>
              </a:rPr>
              <a:t>(</a:t>
            </a:r>
            <a:r>
              <a:rPr lang="ko-KR" altLang="en-US" sz="1000" b="1" dirty="0" smtClean="0">
                <a:latin typeface="+mj-ea"/>
                <a:ea typeface="+mj-ea"/>
              </a:rPr>
              <a:t>분</a:t>
            </a:r>
            <a:r>
              <a:rPr lang="en-US" altLang="ko-KR" sz="1000" b="1" dirty="0" smtClean="0">
                <a:latin typeface="+mj-ea"/>
                <a:ea typeface="+mj-ea"/>
              </a:rPr>
              <a:t>)</a:t>
            </a:r>
            <a:endParaRPr lang="ko-KR" altLang="en-US" sz="1000" b="1" dirty="0">
              <a:latin typeface="+mj-ea"/>
              <a:ea typeface="+mj-ea"/>
            </a:endParaRP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3580896" y="3540665"/>
          <a:ext cx="5311584" cy="455050"/>
        </p:xfrm>
        <a:graphic>
          <a:graphicData uri="http://schemas.openxmlformats.org/drawingml/2006/table">
            <a:tbl>
              <a:tblPr/>
              <a:tblGrid>
                <a:gridCol w="885264"/>
                <a:gridCol w="885264"/>
                <a:gridCol w="885264"/>
                <a:gridCol w="885264"/>
                <a:gridCol w="885264"/>
                <a:gridCol w="885264"/>
              </a:tblGrid>
              <a:tr h="2483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현수준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목표시간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건당 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 교체건수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개선효과 시간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기종유실개선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</a:tr>
              <a:tr h="20667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463122"/>
              </p:ext>
            </p:extLst>
          </p:nvPr>
        </p:nvGraphicFramePr>
        <p:xfrm>
          <a:off x="278907" y="4236438"/>
          <a:ext cx="8613573" cy="2252906"/>
        </p:xfrm>
        <a:graphic>
          <a:graphicData uri="http://schemas.openxmlformats.org/drawingml/2006/table">
            <a:tbl>
              <a:tblPr/>
              <a:tblGrid>
                <a:gridCol w="692768"/>
                <a:gridCol w="692768"/>
                <a:gridCol w="1539405"/>
                <a:gridCol w="864096"/>
                <a:gridCol w="891480"/>
                <a:gridCol w="3933056"/>
              </a:tblGrid>
              <a:tr h="152303">
                <a:tc rowSpan="2"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  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유실율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관리 항목 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</a:tr>
              <a:tr h="173450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유실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현황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dirty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</a:t>
                      </a:r>
                      <a:r>
                        <a:rPr lang="ko-KR" altLang="en-US" sz="10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개선</a:t>
                      </a:r>
                      <a:endParaRPr lang="ko-KR" altLang="en-US" sz="1000" b="1" i="0" u="none" strike="noStrike" dirty="0">
                        <a:solidFill>
                          <a:srgbClr val="FFFFFF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0549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8626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 조정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1.60%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Component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LOB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좌표 수정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대응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303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설비고장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 설비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PRINTER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 틀어짐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빠짐성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인쇄 불량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REFLOW/AOI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불량 발생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히터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디버깅 오류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부적합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MOUNT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HEAD/VACUUM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VACUUM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측정오류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예방관리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소모성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PART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교체관리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6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Hardware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I/O Board, X,Y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Cable, Main Stoper, X,Y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Motor 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626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시생산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PG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초도품 검사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부품 측정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AOI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최적조건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230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정전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UPS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배터리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교체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주기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관리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626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순간정지 유실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F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7.30%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F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흡장착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Error , MES , LOB 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자재연결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FEEDER ,NOZZLE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D1F0"/>
                    </a:solidFill>
                  </a:tcPr>
                </a:tc>
              </a:tr>
              <a:tr h="152303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>
                          <a:solidFill>
                            <a:srgbClr val="0000FF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하반기 목표 개선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평가 </a:t>
                      </a:r>
                      <a:r>
                        <a:rPr lang="ko-KR" altLang="en-US" sz="10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가동율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92% </a:t>
                      </a: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개체 24"/>
          <p:cNvGraphicFramePr>
            <a:graphicFrameLocks noChangeAspect="1"/>
          </p:cNvGraphicFramePr>
          <p:nvPr>
            <p:extLst/>
          </p:nvPr>
        </p:nvGraphicFramePr>
        <p:xfrm>
          <a:off x="7883912" y="26924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2" name="워크시트" showAsIcon="1" r:id="rId4" imgW="914400" imgH="771480" progId="Excel.Sheet.12">
                  <p:embed/>
                </p:oleObj>
              </mc:Choice>
              <mc:Fallback>
                <p:oleObj name="워크시트" showAsIcon="1" r:id="rId4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883912" y="269245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37"/>
          <p:cNvSpPr>
            <a:spLocks noChangeArrowheads="1"/>
          </p:cNvSpPr>
          <p:nvPr/>
        </p:nvSpPr>
        <p:spPr bwMode="auto">
          <a:xfrm>
            <a:off x="243912" y="694243"/>
            <a:ext cx="6264696" cy="36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eaLnBrk="0" latinLnBrk="0" hangingPunct="0">
              <a:lnSpc>
                <a:spcPct val="85000"/>
              </a:lnSpc>
              <a:defRPr/>
            </a:pPr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□ 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SMD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설비 유실 개선을 통한 효율 향상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DA0DE611-E374-4904-BD75-7E4752D41DF6}"/>
              </a:ext>
            </a:extLst>
          </p:cNvPr>
          <p:cNvGrpSpPr/>
          <p:nvPr/>
        </p:nvGrpSpPr>
        <p:grpSpPr>
          <a:xfrm>
            <a:off x="285587" y="3990870"/>
            <a:ext cx="2918261" cy="212439"/>
            <a:chOff x="6111660" y="1050757"/>
            <a:chExt cx="2240717" cy="375730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E01B05E2-C776-438B-83B8-A5F439809F3F}"/>
                </a:ext>
              </a:extLst>
            </p:cNvPr>
            <p:cNvSpPr/>
            <p:nvPr/>
          </p:nvSpPr>
          <p:spPr>
            <a:xfrm>
              <a:off x="6111660" y="1050757"/>
              <a:ext cx="2240716" cy="3757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b="1">
                <a:latin typeface="+mj-ea"/>
                <a:ea typeface="+mj-ea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12334999-F8A7-4756-86F8-7CA4C578A793}"/>
                </a:ext>
              </a:extLst>
            </p:cNvPr>
            <p:cNvSpPr/>
            <p:nvPr/>
          </p:nvSpPr>
          <p:spPr>
            <a:xfrm>
              <a:off x="6111661" y="1081984"/>
              <a:ext cx="2240716" cy="344503"/>
            </a:xfrm>
            <a:prstGeom prst="rect">
              <a:avLst/>
            </a:prstGeom>
            <a:solidFill>
              <a:schemeClr val="accent6">
                <a:lumMod val="75000"/>
                <a:alpha val="5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j-ea"/>
                  <a:ea typeface="+mj-ea"/>
                </a:rPr>
                <a:t>설비고장</a:t>
              </a:r>
              <a:r>
                <a:rPr lang="en-US" altLang="ko-KR" sz="1100" b="1" dirty="0" smtClean="0">
                  <a:latin typeface="+mj-ea"/>
                  <a:ea typeface="+mj-ea"/>
                </a:rPr>
                <a:t>/</a:t>
              </a:r>
              <a:r>
                <a:rPr lang="ko-KR" altLang="en-US" sz="1100" b="1" dirty="0" smtClean="0">
                  <a:latin typeface="+mj-ea"/>
                  <a:ea typeface="+mj-ea"/>
                </a:rPr>
                <a:t>순간정지 항목 선정 개선 활동</a:t>
              </a:r>
              <a:r>
                <a:rPr lang="en-US" altLang="ko-KR" sz="1100" b="1" dirty="0" smtClean="0">
                  <a:latin typeface="+mj-ea"/>
                  <a:ea typeface="+mj-ea"/>
                </a:rPr>
                <a:t> </a:t>
              </a:r>
              <a:endParaRPr lang="ko-KR" altLang="en-US" sz="11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971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bg1"/>
          </a:solidFill>
        </a:ln>
      </a:spPr>
      <a:bodyPr rtlCol="0" anchor="ctr"/>
      <a:lstStyle>
        <a:defPPr algn="ctr">
          <a:lnSpc>
            <a:spcPct val="150000"/>
          </a:lnSpc>
          <a:defRPr sz="1000" b="1" dirty="0">
            <a:solidFill>
              <a:srgbClr val="0000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112533</TotalTime>
  <Words>5663</Words>
  <Application>Microsoft Office PowerPoint</Application>
  <PresentationFormat>화면 슬라이드 쇼(4:3)</PresentationFormat>
  <Paragraphs>2345</Paragraphs>
  <Slides>22</Slides>
  <Notes>5</Notes>
  <HiddenSlides>0</HiddenSlides>
  <MMClips>0</MMClips>
  <ScaleCrop>false</ScaleCrop>
  <HeadingPairs>
    <vt:vector size="8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Bebas</vt:lpstr>
      <vt:lpstr>HY헤드라인M</vt:lpstr>
      <vt:lpstr>돋움</vt:lpstr>
      <vt:lpstr>맑은 고딕</vt:lpstr>
      <vt:lpstr>Arial</vt:lpstr>
      <vt:lpstr>Calibri</vt:lpstr>
      <vt:lpstr>Calibri Light</vt:lpstr>
      <vt:lpstr>Wingdings</vt:lpstr>
      <vt:lpstr>Office 테마</vt:lpstr>
      <vt:lpstr>워크시트</vt:lpstr>
      <vt:lpstr>매크로 사용 워크시트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이정림</dc:creator>
  <cp:lastModifiedBy>Microsoft 계정</cp:lastModifiedBy>
  <cp:revision>3417</cp:revision>
  <cp:lastPrinted>2020-04-08T08:22:44Z</cp:lastPrinted>
  <dcterms:created xsi:type="dcterms:W3CDTF">2013-10-31T00:33:27Z</dcterms:created>
  <dcterms:modified xsi:type="dcterms:W3CDTF">2025-11-18T06:10:47Z</dcterms:modified>
</cp:coreProperties>
</file>